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30"/>
  </p:notesMasterIdLst>
  <p:sldIdLst>
    <p:sldId id="279" r:id="rId2"/>
    <p:sldId id="281" r:id="rId3"/>
    <p:sldId id="310" r:id="rId4"/>
    <p:sldId id="367" r:id="rId5"/>
    <p:sldId id="354" r:id="rId6"/>
    <p:sldId id="355" r:id="rId7"/>
    <p:sldId id="356" r:id="rId8"/>
    <p:sldId id="357" r:id="rId9"/>
    <p:sldId id="358" r:id="rId10"/>
    <p:sldId id="363" r:id="rId11"/>
    <p:sldId id="359" r:id="rId12"/>
    <p:sldId id="360" r:id="rId13"/>
    <p:sldId id="366" r:id="rId14"/>
    <p:sldId id="317" r:id="rId15"/>
    <p:sldId id="369" r:id="rId16"/>
    <p:sldId id="370" r:id="rId17"/>
    <p:sldId id="371" r:id="rId18"/>
    <p:sldId id="379" r:id="rId19"/>
    <p:sldId id="373" r:id="rId20"/>
    <p:sldId id="375" r:id="rId21"/>
    <p:sldId id="377" r:id="rId22"/>
    <p:sldId id="378" r:id="rId23"/>
    <p:sldId id="376" r:id="rId24"/>
    <p:sldId id="374" r:id="rId25"/>
    <p:sldId id="368" r:id="rId26"/>
    <p:sldId id="282" r:id="rId27"/>
    <p:sldId id="290" r:id="rId28"/>
    <p:sldId id="278" r:id="rId2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C55F"/>
    <a:srgbClr val="3CD718"/>
    <a:srgbClr val="34B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61" autoAdjust="0"/>
  </p:normalViewPr>
  <p:slideViewPr>
    <p:cSldViewPr>
      <p:cViewPr>
        <p:scale>
          <a:sx n="100" d="100"/>
          <a:sy n="100" d="100"/>
        </p:scale>
        <p:origin x="-944" y="-2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00"/>
    </p:cViewPr>
  </p:sorterViewPr>
  <p:notesViewPr>
    <p:cSldViewPr>
      <p:cViewPr varScale="1">
        <p:scale>
          <a:sx n="87" d="100"/>
          <a:sy n="87" d="100"/>
        </p:scale>
        <p:origin x="-233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221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14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0"/>
            <a:ext cx="3351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98963" y="0"/>
            <a:ext cx="33512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0" y="9555163"/>
            <a:ext cx="33512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766FFE2-4BE6-4E16-9C4D-C0B0E65186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92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6363" y="763588"/>
            <a:ext cx="4992687" cy="3744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both Description</a:t>
            </a:r>
            <a:r>
              <a:rPr lang="en-US" baseline="0" dirty="0" smtClean="0"/>
              <a:t> (function) and Description (others) are filled out for a requirement then either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Two separate AGL Requirements artifacts are needed in DOORS NG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The two requirements get combined into a single AGL requirements artifact</a:t>
            </a:r>
          </a:p>
          <a:p>
            <a:pPr marL="228600" indent="-228600">
              <a:buAutoNum type="alphaL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 are very few cases in the spec where this occurs.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766FFE2-4BE6-4E16-9C4D-C0B0E651864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9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912" y="2332037"/>
            <a:ext cx="5902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ogo_ag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2319337"/>
            <a:ext cx="2413000" cy="16129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914400" indent="-457200">
              <a:buFont typeface="Arial"/>
              <a:buChar char="•"/>
              <a:defRPr/>
            </a:lvl2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>
            <a:lvl2pPr marL="914400" indent="-457200">
              <a:buFont typeface="Arial"/>
              <a:buChar char="•"/>
              <a:defRPr/>
            </a:lvl2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 marL="800100" indent="-342900">
              <a:buFont typeface="Arial"/>
              <a:buChar char="•"/>
              <a:defRPr sz="2000"/>
            </a:lvl2pPr>
            <a:lvl3pPr>
              <a:defRPr sz="18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 marL="800100" indent="-342900">
              <a:buFont typeface="Arial"/>
              <a:buChar char="•"/>
              <a:defRPr sz="2000"/>
            </a:lvl2pPr>
            <a:lvl3pPr>
              <a:defRPr sz="18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1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 marL="914400" indent="-457200">
              <a:buFont typeface="Arial"/>
              <a:buChar char="•"/>
              <a:defRPr sz="2800"/>
            </a:lvl2pPr>
            <a:lvl3pPr>
              <a:defRPr sz="2400"/>
            </a:lvl3pPr>
            <a:lvl4pPr marL="1714500" indent="-342900">
              <a:buFont typeface="Arial"/>
              <a:buChar char="•"/>
              <a:defRPr sz="2000"/>
            </a:lvl4pPr>
            <a:lvl5pPr marL="2171700" indent="-342900"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7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ogo_ag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12" y="6523037"/>
            <a:ext cx="1436876" cy="960438"/>
          </a:xfrm>
          <a:prstGeom prst="rect">
            <a:avLst/>
          </a:prstGeom>
        </p:spPr>
      </p:pic>
      <p:pic>
        <p:nvPicPr>
          <p:cNvPr id="10" name="Picture 9" descr="LF_logo_color_cmyk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1637"/>
            <a:ext cx="2159064" cy="8048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60437"/>
            <a:ext cx="10080625" cy="0"/>
          </a:xfrm>
          <a:prstGeom prst="line">
            <a:avLst/>
          </a:prstGeom>
          <a:ln>
            <a:solidFill>
              <a:srgbClr val="3CD7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116839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368D-B76D-4220-A32A-1FEF2DC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iki.automotivelinux.org/use_cases_and_requirement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utomotive-rqmts@lists.linuxfoundation.org" TargetMode="External"/><Relationship Id="rId3" Type="http://schemas.openxmlformats.org/officeDocument/2006/relationships/hyperlink" Target="https://wiki.automotivelinux.org/project-agl-spec-v1.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playlist?list=PLZGO0qYNSD4X757uGAmkWhieGknL4asH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automotivelinux.org/_media/agl_doors_ng_training_02222015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AGL </a:t>
            </a:r>
            <a:r>
              <a:rPr lang="en-US" dirty="0" smtClean="0"/>
              <a:t>Spec Development Training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March 9,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r>
              <a:rPr lang="en-US" dirty="0" smtClean="0"/>
              <a:t>Walt Miner – Linux Foundation</a:t>
            </a:r>
          </a:p>
          <a:p>
            <a:r>
              <a:rPr lang="en-US" dirty="0" smtClean="0"/>
              <a:t>Phil </a:t>
            </a:r>
            <a:r>
              <a:rPr lang="en-US" dirty="0" err="1" smtClean="0"/>
              <a:t>Rutten</a:t>
            </a:r>
            <a:r>
              <a:rPr lang="en-US" dirty="0" smtClean="0"/>
              <a:t> – Jaguar Land 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DOORS NG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Works like a standard word processor heading</a:t>
            </a:r>
          </a:p>
          <a:p>
            <a:pPr lvl="1"/>
            <a:r>
              <a:rPr lang="en-US" dirty="0" smtClean="0"/>
              <a:t>Content is the Heading Name</a:t>
            </a:r>
          </a:p>
          <a:p>
            <a:pPr lvl="1"/>
            <a:r>
              <a:rPr lang="en-US" dirty="0" smtClean="0"/>
              <a:t>Numbering is determined by DOORS NG</a:t>
            </a:r>
          </a:p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These sections are informational and do not contain requirements. </a:t>
            </a:r>
          </a:p>
          <a:p>
            <a:pPr lvl="1"/>
            <a:r>
              <a:rPr lang="en-US" dirty="0" smtClean="0"/>
              <a:t>No attributes other than Status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AGL Requirement Type Attributes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04950"/>
              </p:ext>
            </p:extLst>
          </p:nvPr>
        </p:nvGraphicFramePr>
        <p:xfrm>
          <a:off x="773112" y="1036637"/>
          <a:ext cx="8880476" cy="573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752600"/>
                <a:gridCol w="4460876"/>
              </a:tblGrid>
              <a:tr h="453094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Values</a:t>
                      </a:r>
                      <a:endParaRPr lang="en-US" dirty="0"/>
                    </a:p>
                  </a:txBody>
                  <a:tcPr/>
                </a:tc>
              </a:tr>
              <a:tr h="385106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 Title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17218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 Layer</a:t>
                      </a:r>
                    </a:p>
                    <a:p>
                      <a:r>
                        <a:rPr lang="en-US" dirty="0" smtClean="0"/>
                        <a:t>App</a:t>
                      </a:r>
                      <a:r>
                        <a:rPr lang="en-US" baseline="0" dirty="0" smtClean="0"/>
                        <a:t> Framework Layer</a:t>
                      </a:r>
                    </a:p>
                    <a:p>
                      <a:r>
                        <a:rPr lang="en-US" baseline="0" dirty="0" smtClean="0"/>
                        <a:t>Automotive Middleware</a:t>
                      </a:r>
                    </a:p>
                    <a:p>
                      <a:r>
                        <a:rPr lang="en-US" baseline="0" dirty="0" smtClean="0"/>
                        <a:t>OSS Layer</a:t>
                      </a:r>
                    </a:p>
                    <a:p>
                      <a:r>
                        <a:rPr lang="en-US" baseline="0" dirty="0" smtClean="0"/>
                        <a:t>Kernel/Driver</a:t>
                      </a:r>
                    </a:p>
                    <a:p>
                      <a:r>
                        <a:rPr lang="en-US" baseline="0" dirty="0" smtClean="0"/>
                        <a:t>Non-Functional Requirements</a:t>
                      </a:r>
                      <a:endParaRPr lang="en-US" dirty="0"/>
                    </a:p>
                  </a:txBody>
                  <a:tcPr/>
                </a:tc>
              </a:tr>
              <a:tr h="414994">
                <a:tc>
                  <a:txBody>
                    <a:bodyPr/>
                    <a:lstStyle/>
                    <a:p>
                      <a:r>
                        <a:rPr lang="en-US" dirty="0" smtClean="0"/>
                        <a:t>SR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4258">
                <a:tc>
                  <a:txBody>
                    <a:bodyPr/>
                    <a:lstStyle/>
                    <a:p>
                      <a:r>
                        <a:rPr lang="en-US" dirty="0" smtClean="0"/>
                        <a:t>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094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</a:t>
                      </a:r>
                    </a:p>
                    <a:p>
                      <a:r>
                        <a:rPr lang="en-US" dirty="0" smtClean="0"/>
                        <a:t>Under Review</a:t>
                      </a:r>
                    </a:p>
                    <a:p>
                      <a:r>
                        <a:rPr lang="en-US" dirty="0" smtClean="0"/>
                        <a:t>Approved</a:t>
                      </a:r>
                    </a:p>
                    <a:p>
                      <a:r>
                        <a:rPr lang="en-US" baseline="0" dirty="0" smtClean="0"/>
                        <a:t>Rejected</a:t>
                      </a:r>
                    </a:p>
                    <a:p>
                      <a:r>
                        <a:rPr lang="en-US" baseline="0" dirty="0" smtClean="0"/>
                        <a:t>Deprecated</a:t>
                      </a:r>
                      <a:endParaRPr lang="en-US" dirty="0"/>
                    </a:p>
                  </a:txBody>
                  <a:tcPr/>
                </a:tc>
              </a:tr>
              <a:tr h="453094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r>
                        <a:rPr lang="en-US" baseline="0" dirty="0" smtClean="0"/>
                        <a:t> – Mandatory</a:t>
                      </a:r>
                    </a:p>
                    <a:p>
                      <a:r>
                        <a:rPr lang="en-US" baseline="0" dirty="0" smtClean="0"/>
                        <a:t>P2 – Optional</a:t>
                      </a:r>
                    </a:p>
                    <a:p>
                      <a:r>
                        <a:rPr lang="en-US" baseline="0" dirty="0" smtClean="0"/>
                        <a:t>P3 - Information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From Current Spec (0.82)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396383"/>
              </p:ext>
            </p:extLst>
          </p:nvPr>
        </p:nvGraphicFramePr>
        <p:xfrm>
          <a:off x="2144712" y="1036637"/>
          <a:ext cx="5486400" cy="164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4" imgW="5537200" imgH="1663700" progId="Word.Document.12">
                  <p:embed/>
                </p:oleObj>
              </mc:Choice>
              <mc:Fallback>
                <p:oleObj name="Document" r:id="rId4" imgW="55372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4712" y="1036637"/>
                        <a:ext cx="5486400" cy="164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11743" y="3603251"/>
            <a:ext cx="105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Attribute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025277"/>
              </p:ext>
            </p:extLst>
          </p:nvPr>
        </p:nvGraphicFramePr>
        <p:xfrm>
          <a:off x="925512" y="2713037"/>
          <a:ext cx="8458200" cy="399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361"/>
                <a:gridCol w="2134312"/>
                <a:gridCol w="4110527"/>
              </a:tblGrid>
              <a:tr h="490448">
                <a:tc>
                  <a:txBody>
                    <a:bodyPr/>
                    <a:lstStyle/>
                    <a:p>
                      <a:r>
                        <a:rPr lang="en-US" dirty="0" smtClean="0"/>
                        <a:t>Spec Field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DOORS</a:t>
                      </a:r>
                      <a:r>
                        <a:rPr lang="en-US" baseline="0" dirty="0" smtClean="0"/>
                        <a:t> NG </a:t>
                      </a:r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DOORS</a:t>
                      </a:r>
                      <a:r>
                        <a:rPr lang="en-US" baseline="0" dirty="0" smtClean="0"/>
                        <a:t> NG </a:t>
                      </a:r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5835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WRT.1</a:t>
                      </a:r>
                      <a:endParaRPr lang="en-US" dirty="0"/>
                    </a:p>
                  </a:txBody>
                  <a:tcPr/>
                </a:tc>
              </a:tr>
              <a:tr h="39199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Lifecycle</a:t>
                      </a:r>
                      <a:endParaRPr lang="en-US" dirty="0"/>
                    </a:p>
                  </a:txBody>
                  <a:tcPr/>
                </a:tc>
              </a:tr>
              <a:tr h="393828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</a:t>
                      </a:r>
                      <a:r>
                        <a:rPr lang="en-US" baseline="0" dirty="0" smtClean="0"/>
                        <a:t> Framework Layer</a:t>
                      </a:r>
                      <a:endParaRPr lang="en-US" dirty="0"/>
                    </a:p>
                  </a:txBody>
                  <a:tcPr/>
                </a:tc>
              </a:tr>
              <a:tr h="33583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P1-Mandatory</a:t>
                      </a:r>
                      <a:endParaRPr lang="en-US" dirty="0"/>
                    </a:p>
                  </a:txBody>
                  <a:tcPr/>
                </a:tc>
              </a:tr>
              <a:tr h="887814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(function)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AGL system Web Runtime shall provide full web application lifecycle management (e.g., installation/removal).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0614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(others)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275441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 to the corresponding artifact in the Design folder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7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AGL Project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386513" y="6931025"/>
            <a:ext cx="1168399" cy="401638"/>
          </a:xfrm>
        </p:spPr>
        <p:txBody>
          <a:bodyPr/>
          <a:lstStyle/>
          <a:p>
            <a:fld id="{E432368D-B76D-4220-A32A-1FEF2DC99F7B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312" y="1646237"/>
            <a:ext cx="304800" cy="228600"/>
          </a:xfrm>
          <a:prstGeom prst="rect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nternal Storage 7"/>
          <p:cNvSpPr/>
          <p:nvPr/>
        </p:nvSpPr>
        <p:spPr>
          <a:xfrm>
            <a:off x="468312" y="1874837"/>
            <a:ext cx="2286000" cy="3962400"/>
          </a:xfrm>
          <a:prstGeom prst="flowChartInternalStorage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ultidocument 8"/>
          <p:cNvSpPr/>
          <p:nvPr/>
        </p:nvSpPr>
        <p:spPr>
          <a:xfrm>
            <a:off x="925512" y="3856037"/>
            <a:ext cx="1447800" cy="8382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Case</a:t>
            </a:r>
          </a:p>
          <a:p>
            <a:pPr algn="ctr"/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10" name="Document 9"/>
          <p:cNvSpPr/>
          <p:nvPr/>
        </p:nvSpPr>
        <p:spPr>
          <a:xfrm>
            <a:off x="925512" y="2789237"/>
            <a:ext cx="1447800" cy="6858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0.82 Spec</a:t>
            </a:r>
            <a:endParaRPr lang="en-US" dirty="0"/>
          </a:p>
        </p:txBody>
      </p:sp>
      <p:sp>
        <p:nvSpPr>
          <p:cNvPr id="11" name="Multidocument 10"/>
          <p:cNvSpPr/>
          <p:nvPr/>
        </p:nvSpPr>
        <p:spPr>
          <a:xfrm>
            <a:off x="925512" y="4922837"/>
            <a:ext cx="1447800" cy="6858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Requirements</a:t>
            </a:r>
          </a:p>
          <a:p>
            <a:pPr algn="ctr"/>
            <a:r>
              <a:rPr lang="en-US" sz="1400" dirty="0" smtClean="0"/>
              <a:t>Candidates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4112" y="1951037"/>
            <a:ext cx="1057163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Dropbox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6312" y="1112837"/>
            <a:ext cx="304800" cy="228600"/>
          </a:xfrm>
          <a:prstGeom prst="rect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nternal Storage 13"/>
          <p:cNvSpPr/>
          <p:nvPr/>
        </p:nvSpPr>
        <p:spPr>
          <a:xfrm>
            <a:off x="3516312" y="1265237"/>
            <a:ext cx="2286000" cy="2590800"/>
          </a:xfrm>
          <a:prstGeom prst="flowChartInternalStorage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Multidocument 16"/>
          <p:cNvSpPr/>
          <p:nvPr/>
        </p:nvSpPr>
        <p:spPr>
          <a:xfrm>
            <a:off x="3973512" y="2865437"/>
            <a:ext cx="1447800" cy="7620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Subsystem Requirements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49712" y="1265237"/>
            <a:ext cx="162162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cument 18"/>
          <p:cNvSpPr/>
          <p:nvPr/>
        </p:nvSpPr>
        <p:spPr>
          <a:xfrm>
            <a:off x="3973512" y="1951037"/>
            <a:ext cx="1447800" cy="6858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AGL Specification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259512" y="1112837"/>
            <a:ext cx="304800" cy="228600"/>
          </a:xfrm>
          <a:prstGeom prst="rect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nternal Storage 20"/>
          <p:cNvSpPr/>
          <p:nvPr/>
        </p:nvSpPr>
        <p:spPr>
          <a:xfrm>
            <a:off x="6259512" y="1265237"/>
            <a:ext cx="2286000" cy="2590800"/>
          </a:xfrm>
          <a:prstGeom prst="flowChartInternalStorage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Multidocument 21"/>
          <p:cNvSpPr/>
          <p:nvPr/>
        </p:nvSpPr>
        <p:spPr>
          <a:xfrm>
            <a:off x="6716712" y="2865437"/>
            <a:ext cx="1447800" cy="7620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Subsystem Design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792912" y="1265237"/>
            <a:ext cx="90320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Multidocument 24"/>
          <p:cNvSpPr/>
          <p:nvPr/>
        </p:nvSpPr>
        <p:spPr>
          <a:xfrm>
            <a:off x="6716712" y="1874837"/>
            <a:ext cx="1447800" cy="7620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API Specifications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3516312" y="4160837"/>
            <a:ext cx="304800" cy="228600"/>
          </a:xfrm>
          <a:prstGeom prst="rect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nternal Storage 26"/>
          <p:cNvSpPr/>
          <p:nvPr/>
        </p:nvSpPr>
        <p:spPr>
          <a:xfrm>
            <a:off x="3516312" y="4313237"/>
            <a:ext cx="2286000" cy="2362200"/>
          </a:xfrm>
          <a:prstGeom prst="flowChartInternalStorage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Multidocument 27"/>
          <p:cNvSpPr/>
          <p:nvPr/>
        </p:nvSpPr>
        <p:spPr>
          <a:xfrm>
            <a:off x="4049712" y="4922837"/>
            <a:ext cx="1447800" cy="7620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AGL </a:t>
            </a:r>
          </a:p>
          <a:p>
            <a:pPr algn="ctr"/>
            <a:r>
              <a:rPr lang="en-US" sz="1400" dirty="0" smtClean="0"/>
              <a:t>Use Cases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049712" y="4264863"/>
            <a:ext cx="1313581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59512" y="4160837"/>
            <a:ext cx="304800" cy="228600"/>
          </a:xfrm>
          <a:prstGeom prst="rect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nternal Storage 31"/>
          <p:cNvSpPr/>
          <p:nvPr/>
        </p:nvSpPr>
        <p:spPr>
          <a:xfrm>
            <a:off x="6259512" y="4313237"/>
            <a:ext cx="2286000" cy="2362200"/>
          </a:xfrm>
          <a:prstGeom prst="flowChartInternalStorage">
            <a:avLst/>
          </a:prstGeom>
          <a:solidFill>
            <a:srgbClr val="ECC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9112" y="4264863"/>
            <a:ext cx="1095597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Multidocument 34"/>
          <p:cNvSpPr/>
          <p:nvPr/>
        </p:nvSpPr>
        <p:spPr>
          <a:xfrm>
            <a:off x="6716712" y="4922837"/>
            <a:ext cx="1447800" cy="7620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Feature List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8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925" y="3094037"/>
            <a:ext cx="8567738" cy="1501775"/>
          </a:xfrm>
        </p:spPr>
        <p:txBody>
          <a:bodyPr/>
          <a:lstStyle/>
          <a:p>
            <a:pPr algn="ctr"/>
            <a:r>
              <a:rPr lang="en-US" cap="none" dirty="0" smtClean="0"/>
              <a:t>JLR Documents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JLR FAD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4825" y="2255837"/>
            <a:ext cx="4459288" cy="44973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AM/FM and HD Radio</a:t>
            </a:r>
          </a:p>
          <a:p>
            <a:r>
              <a:rPr lang="en-US" dirty="0" smtClean="0"/>
              <a:t>Auxiliary</a:t>
            </a:r>
          </a:p>
          <a:p>
            <a:r>
              <a:rPr lang="en-US" dirty="0" smtClean="0"/>
              <a:t>Bluetooth Audio</a:t>
            </a:r>
          </a:p>
          <a:p>
            <a:r>
              <a:rPr lang="en-US" dirty="0" smtClean="0"/>
              <a:t>Media Player</a:t>
            </a:r>
          </a:p>
          <a:p>
            <a:r>
              <a:rPr lang="en-US" dirty="0" smtClean="0"/>
              <a:t>Park Aid</a:t>
            </a:r>
          </a:p>
          <a:p>
            <a:r>
              <a:rPr lang="en-US" dirty="0" smtClean="0"/>
              <a:t>Phone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16513" y="2255837"/>
            <a:ext cx="4460875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Audio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Connectivity</a:t>
            </a:r>
          </a:p>
          <a:p>
            <a:r>
              <a:rPr lang="en-US" dirty="0" smtClean="0"/>
              <a:t>Digital Audio Broadcasting</a:t>
            </a:r>
          </a:p>
          <a:p>
            <a:r>
              <a:rPr lang="en-US" dirty="0" smtClean="0"/>
              <a:t>DVD Player</a:t>
            </a:r>
          </a:p>
          <a:p>
            <a:r>
              <a:rPr lang="en-US" dirty="0" smtClean="0"/>
              <a:t>Navigation and Traffic</a:t>
            </a:r>
          </a:p>
          <a:p>
            <a:r>
              <a:rPr lang="en-US" dirty="0" smtClean="0"/>
              <a:t>Rear Seat Entertainment</a:t>
            </a:r>
          </a:p>
          <a:p>
            <a:r>
              <a:rPr lang="en-US" dirty="0" smtClean="0"/>
              <a:t>SDARS</a:t>
            </a:r>
          </a:p>
          <a:p>
            <a:r>
              <a:rPr lang="en-US" dirty="0" smtClean="0"/>
              <a:t>Telematics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Voice Pure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4512" y="1112837"/>
            <a:ext cx="8305800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+mn-lt"/>
              </a:rPr>
              <a:t>Functional Area Description (FAD) – contains use cases</a:t>
            </a:r>
            <a:endParaRPr lang="en-US" sz="2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912" y="1722437"/>
            <a:ext cx="35814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4B315"/>
                </a:solidFill>
              </a:rPr>
              <a:t>Available Now</a:t>
            </a:r>
            <a:endParaRPr lang="en-US" sz="2400" dirty="0">
              <a:solidFill>
                <a:srgbClr val="34B3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712" y="1722437"/>
            <a:ext cx="35814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4B315"/>
                </a:solidFill>
              </a:rPr>
              <a:t>Coming Soon</a:t>
            </a:r>
            <a:endParaRPr lang="en-US" sz="2400" dirty="0">
              <a:solidFill>
                <a:srgbClr val="34B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JLR DPR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4825" y="2255837"/>
            <a:ext cx="4459288" cy="44973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AM/FM and HD Radio</a:t>
            </a:r>
          </a:p>
          <a:p>
            <a:r>
              <a:rPr lang="en-US" dirty="0" smtClean="0"/>
              <a:t>Auxiliary</a:t>
            </a:r>
          </a:p>
          <a:p>
            <a:r>
              <a:rPr lang="en-US" dirty="0" smtClean="0"/>
              <a:t>Bluetooth Audio</a:t>
            </a:r>
          </a:p>
          <a:p>
            <a:r>
              <a:rPr lang="en-US" dirty="0" smtClean="0"/>
              <a:t>Media Player</a:t>
            </a:r>
          </a:p>
          <a:p>
            <a:r>
              <a:rPr lang="en-US" dirty="0" smtClean="0"/>
              <a:t>Park Aid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16513" y="2255837"/>
            <a:ext cx="4460875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Audio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Connected Infotainment</a:t>
            </a:r>
          </a:p>
          <a:p>
            <a:r>
              <a:rPr lang="en-US" dirty="0" smtClean="0"/>
              <a:t>Device Detection Manager</a:t>
            </a:r>
          </a:p>
          <a:p>
            <a:r>
              <a:rPr lang="en-US" dirty="0" smtClean="0"/>
              <a:t>Digital Tuner – DAB and SDARS</a:t>
            </a:r>
          </a:p>
          <a:p>
            <a:r>
              <a:rPr lang="en-US" dirty="0" smtClean="0"/>
              <a:t>Media Storage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Profile Manager</a:t>
            </a:r>
          </a:p>
          <a:p>
            <a:r>
              <a:rPr lang="en-US" dirty="0" smtClean="0"/>
              <a:t>Resource Manager</a:t>
            </a:r>
          </a:p>
          <a:p>
            <a:r>
              <a:rPr lang="en-US" dirty="0" smtClean="0"/>
              <a:t>Telematics</a:t>
            </a:r>
          </a:p>
          <a:p>
            <a:r>
              <a:rPr lang="en-US" dirty="0" smtClean="0"/>
              <a:t>Telephony</a:t>
            </a:r>
          </a:p>
          <a:p>
            <a:r>
              <a:rPr lang="en-US" dirty="0" smtClean="0"/>
              <a:t>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4512" y="1112837"/>
            <a:ext cx="8305800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Design Prerequisites (DPR) </a:t>
            </a:r>
            <a:r>
              <a:rPr lang="en-US" sz="2800" dirty="0">
                <a:solidFill>
                  <a:srgbClr val="3366FF"/>
                </a:solidFill>
                <a:latin typeface="+mn-lt"/>
              </a:rPr>
              <a:t>– contains </a:t>
            </a:r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requirements</a:t>
            </a:r>
            <a:endParaRPr lang="en-US" sz="2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912" y="1722437"/>
            <a:ext cx="35814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4B315"/>
                </a:solidFill>
              </a:rPr>
              <a:t>Available Now</a:t>
            </a:r>
            <a:endParaRPr lang="en-US" sz="2400" dirty="0">
              <a:solidFill>
                <a:srgbClr val="34B3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712" y="1722437"/>
            <a:ext cx="35814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4B315"/>
                </a:solidFill>
              </a:rPr>
              <a:t>Coming Soon</a:t>
            </a:r>
            <a:endParaRPr lang="en-US" sz="2400" dirty="0">
              <a:solidFill>
                <a:srgbClr val="34B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JLR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4" y="1763713"/>
            <a:ext cx="8574087" cy="4989512"/>
          </a:xfrm>
        </p:spPr>
        <p:txBody>
          <a:bodyPr/>
          <a:lstStyle/>
          <a:p>
            <a:r>
              <a:rPr lang="en-US" dirty="0" smtClean="0"/>
              <a:t>First Priority is DPRs (requirements)</a:t>
            </a:r>
          </a:p>
          <a:p>
            <a:r>
              <a:rPr lang="en-US" dirty="0" smtClean="0"/>
              <a:t>Working on schema for use cases in DOORS NG</a:t>
            </a:r>
          </a:p>
          <a:p>
            <a:r>
              <a:rPr lang="en-US" dirty="0" smtClean="0"/>
              <a:t>FADs and DPRs do not contain traceability information between them</a:t>
            </a:r>
          </a:p>
          <a:p>
            <a:r>
              <a:rPr lang="en-US" dirty="0" smtClean="0"/>
              <a:t>Single DPR will have requirements that belong in multiple AGL spec sections</a:t>
            </a:r>
          </a:p>
          <a:p>
            <a:r>
              <a:rPr lang="en-US" dirty="0" smtClean="0"/>
              <a:t>Documents available on Wiki </a:t>
            </a:r>
            <a:r>
              <a:rPr lang="en-US" dirty="0" err="1" smtClean="0"/>
              <a:t>at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://wiki.automotivelinux.org/</a:t>
            </a:r>
            <a:r>
              <a:rPr lang="en-US" dirty="0" smtClean="0">
                <a:hlinkClick r:id="rId2"/>
              </a:rPr>
              <a:t>use_cases_and_requirements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DPR 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312" y="1036637"/>
            <a:ext cx="9072563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DPRs will be reviewed by content owners and compared to AGL spec checking for:</a:t>
            </a:r>
            <a:endParaRPr lang="en-US" sz="2800" dirty="0"/>
          </a:p>
          <a:p>
            <a:pPr lvl="1"/>
            <a:r>
              <a:rPr lang="en-US" dirty="0"/>
              <a:t>New requirements that need to be added to the AGL Spec</a:t>
            </a:r>
            <a:endParaRPr lang="en-US" sz="2400" dirty="0"/>
          </a:p>
          <a:p>
            <a:pPr lvl="1"/>
            <a:r>
              <a:rPr lang="en-US" dirty="0"/>
              <a:t>Requirements that duplicate existing AGL requirements and do not need to be imported</a:t>
            </a:r>
            <a:endParaRPr lang="en-US" sz="2400" dirty="0"/>
          </a:p>
          <a:p>
            <a:pPr lvl="1"/>
            <a:r>
              <a:rPr lang="en-US" dirty="0"/>
              <a:t>Requirements that duplicate existing AGL requirements and should replace AGL requirements.</a:t>
            </a:r>
            <a:endParaRPr lang="en-US" sz="2400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some cases the DPRs include </a:t>
            </a:r>
            <a:endParaRPr lang="en-US" sz="2800" dirty="0"/>
          </a:p>
          <a:p>
            <a:pPr lvl="1"/>
            <a:r>
              <a:rPr lang="en-US" dirty="0"/>
              <a:t>Nested requirements that should be broken up into multiple requirements prior to import to DOORS NG. </a:t>
            </a:r>
            <a:endParaRPr lang="en-US" sz="2400" dirty="0"/>
          </a:p>
          <a:p>
            <a:pPr lvl="1"/>
            <a:r>
              <a:rPr lang="en-US" dirty="0"/>
              <a:t>JLR specific information that will have to be edited or deleted since it would not be appropriate for a general specification. </a:t>
            </a:r>
            <a:endParaRPr lang="en-US" sz="2400" dirty="0"/>
          </a:p>
          <a:p>
            <a:pPr lvl="0"/>
            <a:r>
              <a:rPr lang="en-US" dirty="0"/>
              <a:t>Content owners can also take the opportunity to add new requirements that are not in the DPR or AGL spec based on their subject matter expertise.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DPR - Start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2103437"/>
            <a:ext cx="10080625" cy="42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DOORS </a:t>
            </a:r>
            <a:r>
              <a:rPr lang="en-US" dirty="0" smtClean="0"/>
              <a:t>NG </a:t>
            </a:r>
          </a:p>
          <a:p>
            <a:r>
              <a:rPr lang="en-US" dirty="0" smtClean="0"/>
              <a:t>Updating DPRs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7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DPR – Enumerated Attributes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2103437"/>
            <a:ext cx="10080625" cy="42882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141288" y="1874837"/>
            <a:ext cx="34544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73512" y="1874837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112" y="2408237"/>
            <a:ext cx="4498975" cy="18169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Pick Lists Available for these fields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2495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DPR – String Attributes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2103437"/>
            <a:ext cx="10080625" cy="42882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35512" y="1874837"/>
            <a:ext cx="15240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06712" y="1798637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DPR – String Attributes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23812" y="2179637"/>
            <a:ext cx="10080625" cy="42882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07112" y="2027237"/>
            <a:ext cx="4648200" cy="495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58912" y="2332037"/>
            <a:ext cx="4498975" cy="4106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If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“Import into DOORS = “Yes”</a:t>
            </a:r>
          </a:p>
          <a:p>
            <a:pPr algn="ctr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This is the content that will appear in the spec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1166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DPR – Spec mapping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8" y="2103437"/>
            <a:ext cx="10080625" cy="428826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20912" y="1874837"/>
            <a:ext cx="22860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112" y="2408237"/>
            <a:ext cx="4498975" cy="29618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Identifies which section the requirement belongs in the spec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164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DPR - Finish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10080625" cy="42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925" y="3094037"/>
            <a:ext cx="8567738" cy="1501775"/>
          </a:xfrm>
        </p:spPr>
        <p:txBody>
          <a:bodyPr/>
          <a:lstStyle/>
          <a:p>
            <a:pPr algn="ctr"/>
            <a:r>
              <a:rPr lang="en-US" cap="none" dirty="0" smtClean="0"/>
              <a:t>AGL Spec Project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AGL Spec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 </a:t>
            </a:r>
            <a:r>
              <a:rPr lang="en-US" dirty="0"/>
              <a:t>list created </a:t>
            </a:r>
            <a:r>
              <a:rPr lang="en-US" dirty="0">
                <a:hlinkClick r:id="rId2"/>
              </a:rPr>
              <a:t>automotive-rqmts@lists.linuxfoundation.org</a:t>
            </a:r>
            <a:endParaRPr lang="en-US" dirty="0"/>
          </a:p>
          <a:p>
            <a:r>
              <a:rPr lang="en-US" dirty="0"/>
              <a:t>Project Wiki Page Created </a:t>
            </a:r>
            <a:r>
              <a:rPr lang="en-US" dirty="0">
                <a:hlinkClick r:id="rId3"/>
              </a:rPr>
              <a:t>https://wiki.automotivelinux.org/project-agl-spec-v1.0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Rational User Education (YouTube) -</a:t>
            </a:r>
            <a:br>
              <a:rPr lang="en-US" dirty="0" smtClean="0"/>
            </a:br>
            <a:r>
              <a:rPr lang="en-US" dirty="0" smtClean="0"/>
              <a:t>Introduction to IBM Rational DOORS NG</a:t>
            </a:r>
          </a:p>
          <a:p>
            <a:r>
              <a:rPr lang="en-US" dirty="0">
                <a:hlinkClick r:id="rId2"/>
              </a:rPr>
              <a:t>http://www.youtube.com/playlist?list=PLZGO0qYNSD4X757uGAmkWhieGknL4asHl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925" y="3094037"/>
            <a:ext cx="8567738" cy="1501775"/>
          </a:xfrm>
        </p:spPr>
        <p:txBody>
          <a:bodyPr/>
          <a:lstStyle/>
          <a:p>
            <a:pPr algn="ctr"/>
            <a:r>
              <a:rPr lang="en-US" cap="none" dirty="0" smtClean="0"/>
              <a:t>Introduction to DOORS NG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DOORS 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class for DOORS NG was held at All Member Meeting</a:t>
            </a:r>
          </a:p>
          <a:p>
            <a:r>
              <a:rPr lang="en-US" dirty="0" smtClean="0"/>
              <a:t>Training </a:t>
            </a:r>
            <a:r>
              <a:rPr lang="en-US" dirty="0"/>
              <a:t>slides available at </a:t>
            </a:r>
            <a:r>
              <a:rPr lang="en-US" dirty="0">
                <a:hlinkClick r:id="rId2"/>
              </a:rPr>
              <a:t>https://wiki.automotivelinux.org/_media/agl_doors_ng_training_02222015.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DOORS Next Generation (NG)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DOORS NG is very different from DOORS 9.x</a:t>
            </a:r>
          </a:p>
          <a:p>
            <a:r>
              <a:rPr lang="en-US" dirty="0" smtClean="0"/>
              <a:t>DOORS NG: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better collaboration capabilities than DOORS 9.x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a better concept of sharing unique requirements, use cases, etc. (artifacts) between systems/projects</a:t>
            </a:r>
          </a:p>
          <a:p>
            <a:r>
              <a:rPr lang="en-US" dirty="0" smtClean="0"/>
              <a:t>uses JavaScript rather than DOORS </a:t>
            </a:r>
            <a:r>
              <a:rPr lang="en-US" dirty="0" err="1"/>
              <a:t>eXtension</a:t>
            </a:r>
            <a:r>
              <a:rPr lang="en-US" dirty="0"/>
              <a:t> Language </a:t>
            </a:r>
            <a:r>
              <a:rPr lang="en-US" dirty="0" smtClean="0"/>
              <a:t>(DXL) for customization</a:t>
            </a:r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Numerous DOORS 9.x features are currently not supported in DOORS 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9712" y="274637"/>
            <a:ext cx="9503089" cy="444481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Concept Mapping for DOORS Users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35325"/>
              </p:ext>
            </p:extLst>
          </p:nvPr>
        </p:nvGraphicFramePr>
        <p:xfrm>
          <a:off x="544512" y="1036637"/>
          <a:ext cx="7391400" cy="55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48"/>
                <a:gridCol w="5026152"/>
              </a:tblGrid>
              <a:tr h="353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DOORS 9.x</a:t>
                      </a:r>
                      <a:endParaRPr lang="en-US" sz="18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DOORS NG</a:t>
                      </a:r>
                      <a:endParaRPr lang="en-US" sz="18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Area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Projects/Folders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Folders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Modules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Virtual Modules / Folders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Artifacts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Artifact</a:t>
                      </a:r>
                      <a:r>
                        <a:rPr lang="en-US" sz="1600" b="1" baseline="0" dirty="0" smtClean="0"/>
                        <a:t> Types </a:t>
                      </a:r>
                      <a:r>
                        <a:rPr lang="en-US" sz="1600" baseline="0" dirty="0" smtClean="0"/>
                        <a:t>(Global)  </a:t>
                      </a:r>
                      <a:r>
                        <a:rPr lang="en-US" sz="1600" b="1" baseline="0" dirty="0" smtClean="0"/>
                        <a:t>NEW</a:t>
                      </a:r>
                      <a:endParaRPr lang="en-US" sz="1600" b="1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Artifact</a:t>
                      </a:r>
                      <a:r>
                        <a:rPr lang="en-US" sz="1600" baseline="0" dirty="0" smtClean="0"/>
                        <a:t> Attributes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Types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</a:t>
                      </a:r>
                      <a:r>
                        <a:rPr lang="en-US" sz="1600" baseline="0" dirty="0" smtClean="0"/>
                        <a:t> Data Types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Views (Public, Private)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Views (Public,</a:t>
                      </a:r>
                      <a:r>
                        <a:rPr lang="en-US" sz="1600" baseline="0" dirty="0" smtClean="0"/>
                        <a:t> Private, 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Filters</a:t>
                      </a:r>
                      <a:r>
                        <a:rPr lang="en-US" sz="1600" baseline="0" dirty="0" smtClean="0"/>
                        <a:t>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Suspicious</a:t>
                      </a:r>
                      <a:r>
                        <a:rPr lang="en-US" sz="1600" baseline="0" dirty="0" smtClean="0"/>
                        <a:t> Links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Suspicion Profiles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OLEs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Embedded Graphics</a:t>
                      </a:r>
                      <a:r>
                        <a:rPr lang="en-US" sz="1600" baseline="0" dirty="0" smtClean="0"/>
                        <a:t> (bmp, </a:t>
                      </a:r>
                      <a:r>
                        <a:rPr lang="en-US" sz="1600" baseline="0" dirty="0" err="1" smtClean="0"/>
                        <a:t>png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etc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Link Modules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Relationship</a:t>
                      </a:r>
                      <a:r>
                        <a:rPr lang="en-US" sz="1600" baseline="0" dirty="0" smtClean="0"/>
                        <a:t> Types (Link Types)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LinkSets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Preferred</a:t>
                      </a:r>
                      <a:r>
                        <a:rPr lang="en-US" sz="1600" baseline="0" dirty="0" smtClean="0"/>
                        <a:t> Relationships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Rights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Roles &amp; Permissions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DXL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JavaScript (4.0.6)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6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9712" y="274637"/>
            <a:ext cx="9503089" cy="444481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Concept Mapping for DOORS Users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93036"/>
              </p:ext>
            </p:extLst>
          </p:nvPr>
        </p:nvGraphicFramePr>
        <p:xfrm>
          <a:off x="544512" y="1036637"/>
          <a:ext cx="7391400" cy="55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48"/>
                <a:gridCol w="5026152"/>
              </a:tblGrid>
              <a:tr h="353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DOORS 9.x</a:t>
                      </a:r>
                      <a:endParaRPr lang="en-US" sz="18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DOORS NG</a:t>
                      </a:r>
                      <a:endParaRPr lang="en-US" sz="18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Area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Projects/Folders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Folders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Modules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Virtual Modules / Folders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Artifacts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Artifact</a:t>
                      </a:r>
                      <a:r>
                        <a:rPr lang="en-US" sz="1600" b="1" baseline="0" dirty="0" smtClean="0"/>
                        <a:t> Types </a:t>
                      </a:r>
                      <a:r>
                        <a:rPr lang="en-US" sz="1600" baseline="0" dirty="0" smtClean="0"/>
                        <a:t>(Global)  </a:t>
                      </a:r>
                      <a:r>
                        <a:rPr lang="en-US" sz="1600" b="1" baseline="0" dirty="0" smtClean="0"/>
                        <a:t>NEW</a:t>
                      </a:r>
                      <a:endParaRPr lang="en-US" sz="1600" b="1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Artifact</a:t>
                      </a:r>
                      <a:r>
                        <a:rPr lang="en-US" sz="1600" baseline="0" dirty="0" smtClean="0"/>
                        <a:t> Attributes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Types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</a:t>
                      </a:r>
                      <a:r>
                        <a:rPr lang="en-US" sz="1600" baseline="0" dirty="0" smtClean="0"/>
                        <a:t> Data Types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Views (Public, Private)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Views (Public,</a:t>
                      </a:r>
                      <a:r>
                        <a:rPr lang="en-US" sz="1600" baseline="0" dirty="0" smtClean="0"/>
                        <a:t> Private, 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Filters</a:t>
                      </a:r>
                      <a:r>
                        <a:rPr lang="en-US" sz="1600" baseline="0" dirty="0" smtClean="0"/>
                        <a:t>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Suspicious</a:t>
                      </a:r>
                      <a:r>
                        <a:rPr lang="en-US" sz="1600" baseline="0" dirty="0" smtClean="0"/>
                        <a:t> Links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Suspicion Profiles (Global)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OLEs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Embedded Graphics</a:t>
                      </a:r>
                      <a:r>
                        <a:rPr lang="en-US" sz="1600" baseline="0" dirty="0" smtClean="0"/>
                        <a:t> (bmp, </a:t>
                      </a:r>
                      <a:r>
                        <a:rPr lang="en-US" sz="1600" baseline="0" dirty="0" err="1" smtClean="0"/>
                        <a:t>png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etc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marL="100806" marR="100806" marT="50392" marB="50392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Link Modules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Relationship</a:t>
                      </a:r>
                      <a:r>
                        <a:rPr lang="en-US" sz="1600" baseline="0" dirty="0" smtClean="0"/>
                        <a:t> Types (Link Types)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LinkSets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Preferred</a:t>
                      </a:r>
                      <a:r>
                        <a:rPr lang="en-US" sz="1600" baseline="0" dirty="0" smtClean="0"/>
                        <a:t> Relationships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Rights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Roles &amp; Permissions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  <a:tr h="325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DXL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JavaScript (4.0.6)</a:t>
                      </a:r>
                      <a:endParaRPr lang="en-US" sz="1600" dirty="0"/>
                    </a:p>
                  </a:txBody>
                  <a:tcPr marL="100806" marR="100806" marT="50408" marB="50408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830512" y="2484437"/>
            <a:ext cx="966788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0512" y="2789237"/>
            <a:ext cx="22098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8112" y="3094037"/>
            <a:ext cx="1981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54312" y="3475037"/>
            <a:ext cx="1905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41937" y="2408237"/>
            <a:ext cx="4498975" cy="18169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Artifacts are the key concept in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DOORS NG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085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15912" y="350837"/>
            <a:ext cx="9503089" cy="444481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New for DOORS NG Users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330694"/>
              </p:ext>
            </p:extLst>
          </p:nvPr>
        </p:nvGraphicFramePr>
        <p:xfrm>
          <a:off x="504031" y="1933668"/>
          <a:ext cx="9072562" cy="39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281"/>
                <a:gridCol w="4536281"/>
              </a:tblGrid>
              <a:tr h="6401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DOORS 9.x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DOORS NG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</a:tr>
              <a:tr h="64016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806" marR="100806" marT="50399" marB="503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Collections (Personal</a:t>
                      </a:r>
                      <a:r>
                        <a:rPr lang="en-US" sz="2000" baseline="0" dirty="0" smtClean="0"/>
                        <a:t>/Release)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</a:tr>
              <a:tr h="726002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0806" marR="100806" marT="50399" marB="503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Tags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</a:tr>
              <a:tr h="64016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0806" marR="100806" marT="50399" marB="503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Templates (more formal)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</a:tr>
              <a:tr h="6401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With an add-ons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Cases, UML,</a:t>
                      </a:r>
                      <a:r>
                        <a:rPr lang="en-US" sz="2000" baseline="0" dirty="0" smtClean="0"/>
                        <a:t> Storyboards</a:t>
                      </a:r>
                      <a:endParaRPr lang="en-US" sz="2000" dirty="0"/>
                    </a:p>
                  </a:txBody>
                  <a:tcPr marL="100806" marR="100806" marT="50399" marB="50399"/>
                </a:tc>
              </a:tr>
              <a:tr h="64016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806" marR="100806" marT="50399" marB="5039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806" marR="100806" marT="50399" marB="503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42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DOORS NG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036637"/>
            <a:ext cx="9072563" cy="4989512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Artifact</a:t>
            </a:r>
            <a:r>
              <a:rPr lang="en-US" dirty="0"/>
              <a:t> is a general term for an object in a </a:t>
            </a:r>
            <a:r>
              <a:rPr lang="en-US" dirty="0" smtClean="0"/>
              <a:t>repository.</a:t>
            </a:r>
          </a:p>
          <a:p>
            <a:pPr lvl="1"/>
            <a:r>
              <a:rPr lang="en-US" dirty="0" smtClean="0"/>
              <a:t>Can manage </a:t>
            </a:r>
            <a:r>
              <a:rPr lang="en-US" dirty="0"/>
              <a:t>artifacts in projects and </a:t>
            </a:r>
            <a:r>
              <a:rPr lang="en-US" dirty="0" smtClean="0"/>
              <a:t>folders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use tags to filter groups of artifacts for a specific </a:t>
            </a:r>
            <a:r>
              <a:rPr lang="en-US" dirty="0" smtClean="0"/>
              <a:t>purpose.</a:t>
            </a:r>
          </a:p>
          <a:p>
            <a:pPr lvl="1"/>
            <a:r>
              <a:rPr lang="en-US" dirty="0" smtClean="0"/>
              <a:t>Artifacts </a:t>
            </a:r>
            <a:r>
              <a:rPr lang="en-US" dirty="0"/>
              <a:t>can be of various types, which have customizable attributes and data types. </a:t>
            </a:r>
            <a:endParaRPr lang="en-US" dirty="0" smtClean="0"/>
          </a:p>
          <a:p>
            <a:r>
              <a:rPr lang="en-US" i="1" dirty="0" smtClean="0"/>
              <a:t>Artifact</a:t>
            </a:r>
            <a:r>
              <a:rPr lang="en-US" dirty="0" smtClean="0"/>
              <a:t> consists of 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Attributes (dependent on Attribute Type)</a:t>
            </a:r>
          </a:p>
          <a:p>
            <a:r>
              <a:rPr lang="en-US" i="1" dirty="0" smtClean="0"/>
              <a:t>Artifact Types </a:t>
            </a:r>
            <a:r>
              <a:rPr lang="en-US" dirty="0" smtClean="0"/>
              <a:t>mainly used in AGL</a:t>
            </a:r>
          </a:p>
          <a:p>
            <a:pPr lvl="1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AGL Requirement Type (derived from System Requirement)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32368D-B76D-4220-A32A-1FEF2DC99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L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AGL Slide Template.potx</Template>
  <TotalTime>17455</TotalTime>
  <Words>1122</Words>
  <Application>Microsoft Macintosh PowerPoint</Application>
  <PresentationFormat>Custom</PresentationFormat>
  <Paragraphs>297</Paragraphs>
  <Slides>28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AGL Slide Template</vt:lpstr>
      <vt:lpstr>Document</vt:lpstr>
      <vt:lpstr>AGL Spec Development Training</vt:lpstr>
      <vt:lpstr>Agenda</vt:lpstr>
      <vt:lpstr>Introduction to DOORS NG</vt:lpstr>
      <vt:lpstr>Introduction to DOORS NG</vt:lpstr>
      <vt:lpstr>DOORS Next Generation (NG)</vt:lpstr>
      <vt:lpstr>Concept Mapping for DOORS Users</vt:lpstr>
      <vt:lpstr>Concept Mapping for DOORS Users</vt:lpstr>
      <vt:lpstr>New for DOORS NG Users</vt:lpstr>
      <vt:lpstr>DOORS NG Artifacts</vt:lpstr>
      <vt:lpstr>DOORS NG Artifacts</vt:lpstr>
      <vt:lpstr>AGL Requirement Type Attributes</vt:lpstr>
      <vt:lpstr>Mapping From Current Spec (0.82)</vt:lpstr>
      <vt:lpstr>AGL Project Schema</vt:lpstr>
      <vt:lpstr>JLR Documents</vt:lpstr>
      <vt:lpstr>JLR FAD</vt:lpstr>
      <vt:lpstr>JLR DPR</vt:lpstr>
      <vt:lpstr>JLR Documents</vt:lpstr>
      <vt:lpstr>DPR Review</vt:lpstr>
      <vt:lpstr>Sample DPR - Start</vt:lpstr>
      <vt:lpstr>DPR – Enumerated Attributes</vt:lpstr>
      <vt:lpstr>DPR – String Attributes</vt:lpstr>
      <vt:lpstr>DPR – String Attributes</vt:lpstr>
      <vt:lpstr>DPR – Spec mapping</vt:lpstr>
      <vt:lpstr>Sample DPR - Finish</vt:lpstr>
      <vt:lpstr>AGL Spec Project</vt:lpstr>
      <vt:lpstr>AGL Spec Project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AGL Introduction</dc:title>
  <dc:subject>Introduction to Automotive Grade Linux</dc:subject>
  <dc:creator>Dan Cauchy</dc:creator>
  <cp:lastModifiedBy>Walt Miner</cp:lastModifiedBy>
  <cp:revision>382</cp:revision>
  <cp:lastPrinted>1601-01-01T00:00:00Z</cp:lastPrinted>
  <dcterms:created xsi:type="dcterms:W3CDTF">2013-06-13T18:51:33Z</dcterms:created>
  <dcterms:modified xsi:type="dcterms:W3CDTF">2015-03-09T22:45:52Z</dcterms:modified>
</cp:coreProperties>
</file>