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6"/>
  </p:notesMasterIdLst>
  <p:sldIdLst>
    <p:sldId id="312" r:id="rId2"/>
    <p:sldId id="345" r:id="rId3"/>
    <p:sldId id="313" r:id="rId4"/>
    <p:sldId id="318" r:id="rId5"/>
    <p:sldId id="355" r:id="rId6"/>
    <p:sldId id="360" r:id="rId7"/>
    <p:sldId id="359" r:id="rId8"/>
    <p:sldId id="357" r:id="rId9"/>
    <p:sldId id="358" r:id="rId10"/>
    <p:sldId id="352" r:id="rId11"/>
    <p:sldId id="351" r:id="rId12"/>
    <p:sldId id="323" r:id="rId13"/>
    <p:sldId id="349" r:id="rId14"/>
    <p:sldId id="277" r:id="rId15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CD718"/>
    <a:srgbClr val="34B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87" autoAdjust="0"/>
  </p:normalViewPr>
  <p:slideViewPr>
    <p:cSldViewPr>
      <p:cViewPr>
        <p:scale>
          <a:sx n="94" d="100"/>
          <a:sy n="94" d="100"/>
        </p:scale>
        <p:origin x="-1136" y="2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3" name="Rectangle 1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02213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14" name="Rectangle 18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1912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0" y="0"/>
            <a:ext cx="33512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398963" y="0"/>
            <a:ext cx="335121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0" y="9555163"/>
            <a:ext cx="3351213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46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E766FFE2-4BE6-4E16-9C4D-C0B0E65186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92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7B2C4-CAB9-4A91-92AF-342D7E883682}" type="slidenum">
              <a:rPr lang="en-US" altLang="en-US"/>
              <a:pPr/>
              <a:t>14</a:t>
            </a:fld>
            <a:endParaRPr lang="en-US" altLang="en-US" dirty="0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9pPr>
          </a:lstStyle>
          <a:p>
            <a:pPr algn="r">
              <a:buClrTx/>
              <a:buFontTx/>
              <a:buNone/>
            </a:pPr>
            <a:fld id="{8D53E9E0-B808-4A29-8FA3-505DEEEB7D2C}" type="slidenum">
              <a:rPr lang="en-US" altLang="en-US"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buClrTx/>
                <a:buFontTx/>
                <a:buNone/>
              </a:pPr>
              <a:t>14</a:t>
            </a:fld>
            <a:endParaRPr lang="en-US" altLang="en-US" sz="1400" dirty="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194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6912" y="2332037"/>
            <a:ext cx="475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logo_ag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312" y="2179637"/>
            <a:ext cx="24130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35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7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02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4B86DE6-9535-4AB9-AF06-204316FC407C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2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6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7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7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4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1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2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8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/>
          <a:lstStyle/>
          <a:p>
            <a:fld id="{07832287-EDE3-5C4B-A1C7-3E2D058298F1}" type="datetimeFigureOut">
              <a:rPr lang="en-US" smtClean="0"/>
              <a:t>2/5/15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/>
          <a:lstStyle/>
          <a:p>
            <a:fld id="{A586925D-7F33-6A4C-AE0A-941D272E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7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2" y="122237"/>
            <a:ext cx="9072563" cy="733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 descr="logo_agl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512" y="6576584"/>
            <a:ext cx="1436876" cy="960438"/>
          </a:xfrm>
          <a:prstGeom prst="rect">
            <a:avLst/>
          </a:prstGeom>
        </p:spPr>
      </p:pic>
      <p:pic>
        <p:nvPicPr>
          <p:cNvPr id="10" name="Picture 9" descr="LF_logo_color_cmyk.jp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9750"/>
            <a:ext cx="2159064" cy="804820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960437"/>
            <a:ext cx="10080625" cy="0"/>
          </a:xfrm>
          <a:prstGeom prst="line">
            <a:avLst/>
          </a:prstGeom>
          <a:ln>
            <a:solidFill>
              <a:srgbClr val="3CD71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80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vents.linuxfoundation.org/events/embedded-linux-conference/program/cfp" TargetMode="External"/><Relationship Id="rId3" Type="http://schemas.openxmlformats.org/officeDocument/2006/relationships/hyperlink" Target="http://events.linuxfoundation.org/events/automotive-linux-summit/program/cf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2.xlsx"/><Relationship Id="rId4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125912" y="1874837"/>
            <a:ext cx="5791200" cy="2078037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solidFill>
                  <a:srgbClr val="000000"/>
                </a:solidFill>
              </a:rPr>
              <a:t>Automotive Grade Linux </a:t>
            </a:r>
            <a:br>
              <a:rPr lang="en-US" altLang="en-US" b="1" dirty="0" smtClean="0">
                <a:solidFill>
                  <a:srgbClr val="000000"/>
                </a:solidFill>
              </a:rPr>
            </a:br>
            <a:r>
              <a:rPr lang="en-US" altLang="en-US" b="1" dirty="0" smtClean="0">
                <a:solidFill>
                  <a:srgbClr val="000000"/>
                </a:solidFill>
              </a:rPr>
              <a:t>System Architecture Team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0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Symantec Proposal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Proposal </a:t>
            </a:r>
            <a:r>
              <a:rPr lang="en-US" dirty="0" smtClean="0"/>
              <a:t>sent to SAT for review </a:t>
            </a:r>
            <a:endParaRPr lang="en-US" dirty="0"/>
          </a:p>
          <a:p>
            <a:r>
              <a:rPr lang="en-US" dirty="0"/>
              <a:t>Symantec has proposed to embed their “roots of trust” into AGL/Tizen </a:t>
            </a:r>
          </a:p>
          <a:p>
            <a:r>
              <a:rPr lang="en-US" dirty="0"/>
              <a:t>IVI code </a:t>
            </a:r>
          </a:p>
          <a:p>
            <a:r>
              <a:rPr lang="en-US" dirty="0"/>
              <a:t>This is an </a:t>
            </a:r>
            <a:r>
              <a:rPr lang="en-US" dirty="0" err="1"/>
              <a:t>IoT</a:t>
            </a:r>
            <a:r>
              <a:rPr lang="en-US" dirty="0"/>
              <a:t> specific solution and it is different from a browser-based solution, for example some roots would have no expiration date which is applicable to embedded devices </a:t>
            </a:r>
          </a:p>
          <a:p>
            <a:r>
              <a:rPr lang="en-US" dirty="0"/>
              <a:t>This would be non-exclusive • Feedback </a:t>
            </a:r>
          </a:p>
          <a:p>
            <a:r>
              <a:rPr lang="en-US" dirty="0"/>
              <a:t>JLR: it is feasible for RVI but we would have to figure out the bigger picture from an LF view point </a:t>
            </a:r>
          </a:p>
          <a:p>
            <a:r>
              <a:rPr lang="en-US" dirty="0" err="1"/>
              <a:t>Linaro</a:t>
            </a:r>
            <a:r>
              <a:rPr lang="en-US" dirty="0"/>
              <a:t>: planning to bundle root certificates with various engineering builds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33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Projects or Subprojects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2" y="1189037"/>
            <a:ext cx="9072563" cy="4989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Complete AGL Spec – JLR and Toyota to lead</a:t>
            </a:r>
          </a:p>
          <a:p>
            <a:pPr marL="0" indent="0">
              <a:buNone/>
            </a:pPr>
            <a:r>
              <a:rPr lang="en-US" dirty="0" smtClean="0"/>
              <a:t>Validate Crosswalk on Intel Platform – Panasonic, JLR, Intel</a:t>
            </a:r>
          </a:p>
          <a:p>
            <a:pPr marL="0" indent="0">
              <a:buNone/>
            </a:pPr>
            <a:r>
              <a:rPr lang="en-US" dirty="0" smtClean="0"/>
              <a:t>Validate Crosswalk on ARM platform – Panasonic and </a:t>
            </a:r>
            <a:r>
              <a:rPr lang="en-US" dirty="0" err="1" smtClean="0"/>
              <a:t>Renesas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Continuous Integration - Eureka and Intel</a:t>
            </a:r>
          </a:p>
          <a:p>
            <a:pPr marL="0" indent="0">
              <a:buNone/>
            </a:pPr>
            <a:r>
              <a:rPr lang="en-US" dirty="0" smtClean="0"/>
              <a:t>ARM kernel modifications - </a:t>
            </a:r>
            <a:r>
              <a:rPr kumimoji="1" lang="en-US" altLang="ja-JP" dirty="0" err="1"/>
              <a:t>Renesas</a:t>
            </a:r>
            <a:r>
              <a:rPr kumimoji="1" lang="en-US" altLang="ja-JP" dirty="0"/>
              <a:t>, Fujitsu Ten and Mitsubishi 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dirty="0" smtClean="0"/>
              <a:t>Automotive Networking – Microchip</a:t>
            </a:r>
          </a:p>
          <a:p>
            <a:pPr marL="0" indent="0">
              <a:buNone/>
            </a:pPr>
            <a:r>
              <a:rPr kumimoji="1" lang="en-US" dirty="0" smtClean="0"/>
              <a:t>Reference Applications need to be identified and resourced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540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1" indent="0">
              <a:buNone/>
            </a:pPr>
            <a:r>
              <a:rPr lang="en-US" dirty="0" smtClean="0"/>
              <a:t>Holiday Homework</a:t>
            </a:r>
          </a:p>
          <a:p>
            <a:pPr lvl="1">
              <a:buFontTx/>
              <a:buChar char="-"/>
            </a:pPr>
            <a:r>
              <a:rPr lang="en-US" dirty="0" smtClean="0"/>
              <a:t>Answer these questions. </a:t>
            </a:r>
          </a:p>
          <a:p>
            <a:pPr marL="1371600" lvl="2" indent="-457200">
              <a:buAutoNum type="alphaLcPeriod"/>
            </a:pPr>
            <a:r>
              <a:rPr lang="en-US" dirty="0" smtClean="0"/>
              <a:t>Where should AGL be at the end of 2015?</a:t>
            </a:r>
          </a:p>
          <a:p>
            <a:pPr marL="1371600" lvl="2" indent="-457200">
              <a:buAutoNum type="alphaLcPeriod"/>
            </a:pPr>
            <a:r>
              <a:rPr lang="en-US" dirty="0" smtClean="0"/>
              <a:t>What is my company doing to reach that goal?</a:t>
            </a:r>
          </a:p>
          <a:p>
            <a:pPr marL="1371600" lvl="2" indent="-457200">
              <a:buAutoNum type="alphaLcPeriod"/>
            </a:pPr>
            <a:r>
              <a:rPr lang="en-US" dirty="0" smtClean="0"/>
              <a:t>How do I help meet that goal?</a:t>
            </a:r>
          </a:p>
          <a:p>
            <a:pPr marL="1371600" lvl="2" indent="-457200">
              <a:buAutoNum type="alphaLcPeriod"/>
            </a:pPr>
            <a:r>
              <a:rPr lang="en-US" dirty="0" smtClean="0"/>
              <a:t>Is the project list still a good list?</a:t>
            </a:r>
          </a:p>
          <a:p>
            <a:pPr marL="1371600" lvl="2" indent="-457200">
              <a:buAutoNum type="alphaLcPeriod"/>
            </a:pPr>
            <a:r>
              <a:rPr lang="en-US" dirty="0" smtClean="0"/>
              <a:t>Are there more collaborative projects with GENIVI like the media manager?</a:t>
            </a:r>
          </a:p>
          <a:p>
            <a:pPr marL="1371600" lvl="2" indent="-457200">
              <a:buAutoNum type="alphaLcPeriod"/>
            </a:pPr>
            <a:r>
              <a:rPr lang="en-US" dirty="0" smtClean="0"/>
              <a:t>Deadline Second week of Jan for 2015 GENIVI MM phase 2 requirements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ARM board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Bluetooth AVRCP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DLNA</a:t>
            </a:r>
          </a:p>
          <a:p>
            <a:pPr marL="1371600" lvl="2" indent="-457200">
              <a:buAutoNum type="alphaLcPeriod"/>
            </a:pPr>
            <a:r>
              <a:rPr lang="en-US" dirty="0" smtClean="0"/>
              <a:t>What is the SAT doing to help our members create an experience for their customers that is more compelling than Apple Car Play or Android?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What are the biggest impediments using </a:t>
            </a:r>
            <a:r>
              <a:rPr lang="en-US" dirty="0" err="1" smtClean="0"/>
              <a:t>Tizen</a:t>
            </a:r>
            <a:r>
              <a:rPr lang="en-US" dirty="0" smtClean="0"/>
              <a:t> for creating that experience?</a:t>
            </a:r>
          </a:p>
          <a:p>
            <a:pPr marL="1828800" lvl="3" indent="-457200">
              <a:buAutoNum type="alphaLcPeriod"/>
            </a:pPr>
            <a:endParaRPr lang="en-US" dirty="0" smtClean="0"/>
          </a:p>
          <a:p>
            <a:pPr marL="1828800" lvl="3" indent="-457200">
              <a:buAutoNum type="alphaL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4342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1" y="153815"/>
            <a:ext cx="9072563" cy="72482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Japan FTF - Expectation for 2015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4031" y="1146704"/>
            <a:ext cx="9072563" cy="5606257"/>
          </a:xfrm>
        </p:spPr>
        <p:txBody>
          <a:bodyPr>
            <a:normAutofit fontScale="62500" lnSpcReduction="20000"/>
          </a:bodyPr>
          <a:lstStyle/>
          <a:p>
            <a:r>
              <a:rPr kumimoji="1" lang="en-US" altLang="ja-JP" dirty="0" smtClean="0"/>
              <a:t>Toyota want to work on the multi-display as well as refining AGL App Framework (on spec v0.82)</a:t>
            </a:r>
          </a:p>
          <a:p>
            <a:r>
              <a:rPr lang="en-US" altLang="ja-JP" dirty="0" smtClean="0"/>
              <a:t>Panasonic will thoroughly test crosswalk on Intel during Jan, and then </a:t>
            </a:r>
            <a:r>
              <a:rPr lang="en-US" altLang="ja-JP" dirty="0" err="1" smtClean="0"/>
              <a:t>Renesas</a:t>
            </a:r>
            <a:r>
              <a:rPr lang="en-US" altLang="ja-JP" dirty="0" smtClean="0"/>
              <a:t> during </a:t>
            </a:r>
            <a:r>
              <a:rPr lang="en-US" altLang="ja-JP" dirty="0" err="1" smtClean="0"/>
              <a:t>feb</a:t>
            </a:r>
            <a:r>
              <a:rPr lang="en-US" altLang="ja-JP" dirty="0" smtClean="0"/>
              <a:t>, then develop an app to test the capacity of Crosswalk during March.</a:t>
            </a:r>
          </a:p>
          <a:p>
            <a:r>
              <a:rPr kumimoji="1" lang="en-US" altLang="ja-JP" dirty="0" err="1" smtClean="0"/>
              <a:t>Renesas</a:t>
            </a:r>
            <a:r>
              <a:rPr kumimoji="1" lang="en-US" altLang="ja-JP" dirty="0" smtClean="0"/>
              <a:t>, Fujitsu Ten and Mitsubishi will work together to work on the kernel.</a:t>
            </a:r>
          </a:p>
          <a:p>
            <a:r>
              <a:rPr lang="en-US" altLang="ja-JP" dirty="0" smtClean="0"/>
              <a:t>Fujitsu Ten will develop an app to test the </a:t>
            </a:r>
            <a:r>
              <a:rPr lang="en-US" altLang="ja-JP" dirty="0" err="1" smtClean="0"/>
              <a:t>fastboot</a:t>
            </a:r>
            <a:r>
              <a:rPr lang="en-US" altLang="ja-JP" dirty="0"/>
              <a:t> </a:t>
            </a:r>
            <a:r>
              <a:rPr lang="en-US" altLang="ja-JP" dirty="0" smtClean="0"/>
              <a:t>as well as back-camera app.</a:t>
            </a:r>
          </a:p>
          <a:p>
            <a:r>
              <a:rPr lang="en-US" altLang="ja-JP" dirty="0" err="1" smtClean="0"/>
              <a:t>AisinAW</a:t>
            </a:r>
            <a:r>
              <a:rPr lang="en-US" altLang="ja-JP" dirty="0" smtClean="0"/>
              <a:t> hopes to aggregate requirements for Navigation systems.</a:t>
            </a:r>
          </a:p>
          <a:p>
            <a:r>
              <a:rPr lang="en-US" altLang="ja-JP" dirty="0" smtClean="0"/>
              <a:t>Denso hope to port the real production software to AGL prototype and test.</a:t>
            </a:r>
          </a:p>
          <a:p>
            <a:r>
              <a:rPr lang="en-US" altLang="ja-JP" dirty="0" smtClean="0"/>
              <a:t>Eureka wants to contribute in terms of testing.</a:t>
            </a:r>
          </a:p>
          <a:p>
            <a:r>
              <a:rPr lang="en-US" altLang="ja-JP" dirty="0" smtClean="0"/>
              <a:t>NTT DATA MSE hopes to create some solutions based on AGL full-prototype</a:t>
            </a:r>
          </a:p>
          <a:p>
            <a:r>
              <a:rPr lang="en-US" altLang="ja-JP" dirty="0" smtClean="0"/>
              <a:t>Want to out-put more codes and test by AGL members.</a:t>
            </a:r>
            <a:endParaRPr lang="en-US" altLang="ja-JP" dirty="0"/>
          </a:p>
          <a:p>
            <a:r>
              <a:rPr lang="en-US" altLang="ja-JP" dirty="0" smtClean="0"/>
              <a:t>Thoroughly test the reference hardware.</a:t>
            </a:r>
          </a:p>
          <a:p>
            <a:r>
              <a:rPr lang="en-US" altLang="ja-JP" dirty="0" smtClean="0"/>
              <a:t>Improve the maturity of AGL components/distribution.</a:t>
            </a:r>
          </a:p>
          <a:p>
            <a:r>
              <a:rPr lang="en-US" altLang="ja-JP" dirty="0" smtClean="0"/>
              <a:t>Improve the communication among the members. Need more opportunities for F2F among the global members.</a:t>
            </a:r>
          </a:p>
          <a:p>
            <a:r>
              <a:rPr lang="en-US" altLang="ja-JP" dirty="0" smtClean="0"/>
              <a:t>Take more advantage of community (AGL/GENIVI/ </a:t>
            </a:r>
            <a:r>
              <a:rPr lang="en-US" altLang="ja-JP" dirty="0" err="1" smtClean="0"/>
              <a:t>Tizen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etc</a:t>
            </a:r>
            <a:r>
              <a:rPr lang="en-US" altLang="ja-JP" dirty="0" smtClean="0"/>
              <a:t>). </a:t>
            </a:r>
          </a:p>
          <a:p>
            <a:r>
              <a:rPr lang="en-US" altLang="ja-JP" dirty="0" smtClean="0"/>
              <a:t>Increase dialogues with other organizations. (GENIVI/OSADL </a:t>
            </a:r>
            <a:r>
              <a:rPr lang="en-US" altLang="ja-JP" dirty="0" err="1" smtClean="0"/>
              <a:t>etc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Recruit more AGL members.</a:t>
            </a:r>
          </a:p>
        </p:txBody>
      </p:sp>
    </p:spTree>
    <p:extLst>
      <p:ext uri="{BB962C8B-B14F-4D97-AF65-F5344CB8AC3E}">
        <p14:creationId xmlns:p14="http://schemas.microsoft.com/office/powerpoint/2010/main" val="2175300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114800" y="2505075"/>
            <a:ext cx="5230813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168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WenQuanYi Zen Hei Sharp" charset="0"/>
                <a:cs typeface="WenQuanYi Zen Hei Sharp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en-US" altLang="en-US" sz="4400" b="1" dirty="0" smtClean="0">
                <a:solidFill>
                  <a:srgbClr val="000000"/>
                </a:solidFill>
              </a:rPr>
              <a:t>Thank You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358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Meeting Attendees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699706"/>
              </p:ext>
            </p:extLst>
          </p:nvPr>
        </p:nvGraphicFramePr>
        <p:xfrm>
          <a:off x="1001712" y="1036637"/>
          <a:ext cx="6804423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895600"/>
                <a:gridCol w="13180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Attendee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Arthur Taylor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 Telematics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Isao </a:t>
                      </a:r>
                      <a:r>
                        <a:rPr lang="en-US" dirty="0" err="1" smtClean="0"/>
                        <a:t>Ishibashi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Fujitsu TEN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John Avery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Panasonic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Abhishek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Soni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Panasonic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Takehiko</a:t>
                      </a:r>
                      <a:r>
                        <a:rPr lang="en-US" dirty="0" smtClean="0"/>
                        <a:t> Yasuda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Panasonic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Johan </a:t>
                      </a:r>
                      <a:r>
                        <a:rPr lang="en-US" dirty="0" err="1" smtClean="0"/>
                        <a:t>Thelin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Pelogicore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Brett Branch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</a:t>
                      </a:r>
                      <a:r>
                        <a:rPr lang="en-US" dirty="0" err="1" smtClean="0"/>
                        <a:t>Fabry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Microchip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Paul </a:t>
                      </a:r>
                      <a:r>
                        <a:rPr lang="en-US" dirty="0" err="1" smtClean="0"/>
                        <a:t>Wheller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JLR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Phil </a:t>
                      </a:r>
                      <a:r>
                        <a:rPr lang="en-US" dirty="0" err="1" smtClean="0"/>
                        <a:t>Rutten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JLR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Andy Wells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JLR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Rick De </a:t>
                      </a:r>
                      <a:r>
                        <a:rPr lang="en-US" dirty="0" err="1" smtClean="0"/>
                        <a:t>Vriese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Symphony </a:t>
                      </a:r>
                      <a:r>
                        <a:rPr lang="en-US" dirty="0" err="1" smtClean="0"/>
                        <a:t>Teleca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Tatsushi</a:t>
                      </a:r>
                      <a:r>
                        <a:rPr lang="en-US" dirty="0" smtClean="0"/>
                        <a:t> Yamamoto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Yoshiyuki Miki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Renesas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Walt Miner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Linux Foundation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Fukuyasu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Linux Foundation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02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Announcements</a:t>
            </a:r>
          </a:p>
          <a:p>
            <a:r>
              <a:rPr lang="en-US" dirty="0"/>
              <a:t>AGL Spec </a:t>
            </a:r>
            <a:r>
              <a:rPr lang="en-US" dirty="0" smtClean="0"/>
              <a:t>Update</a:t>
            </a:r>
          </a:p>
          <a:p>
            <a:r>
              <a:rPr lang="en-US" dirty="0" smtClean="0"/>
              <a:t>AMM Planning</a:t>
            </a:r>
          </a:p>
          <a:p>
            <a:r>
              <a:rPr lang="en-US" dirty="0" smtClean="0"/>
              <a:t>New Business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2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2" y="1341437"/>
            <a:ext cx="9072563" cy="49895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AGL AMM Feb 25-26 Tokyo</a:t>
            </a:r>
          </a:p>
          <a:p>
            <a:pPr lvl="1"/>
            <a:r>
              <a:rPr lang="en-US" dirty="0" smtClean="0"/>
              <a:t>Registration deadline Feb 6</a:t>
            </a:r>
          </a:p>
          <a:p>
            <a:r>
              <a:rPr lang="en-US" dirty="0" smtClean="0"/>
              <a:t>Embedded Linux Conference Mar 23 -25 San Jose</a:t>
            </a:r>
          </a:p>
          <a:p>
            <a:pPr lvl="1"/>
            <a:r>
              <a:rPr lang="en-US" dirty="0" smtClean="0"/>
              <a:t>CFP </a:t>
            </a:r>
            <a:r>
              <a:rPr lang="en-US" u="sng" dirty="0">
                <a:hlinkClick r:id="rId2"/>
              </a:rPr>
              <a:t>https://events.linuxfoundation.org/events/embedded-linux-conference/program/cfp</a:t>
            </a:r>
            <a:endParaRPr lang="en-US" dirty="0" smtClean="0"/>
          </a:p>
          <a:p>
            <a:r>
              <a:rPr lang="en-US" dirty="0" smtClean="0"/>
              <a:t>Automotive Linux Summit June 1 -2 Tokyo</a:t>
            </a:r>
          </a:p>
          <a:p>
            <a:pPr lvl="1"/>
            <a:r>
              <a:rPr lang="en-US" dirty="0" smtClean="0"/>
              <a:t>CFP: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://events.linuxfoundation.org/events/automotive-linux-summit/program/</a:t>
            </a:r>
            <a:r>
              <a:rPr lang="en-US" dirty="0" smtClean="0">
                <a:hlinkClick r:id="rId3"/>
              </a:rPr>
              <a:t>cfp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4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AGL Spec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Asked Steering Committee for Clarification</a:t>
            </a:r>
          </a:p>
          <a:p>
            <a:r>
              <a:rPr lang="en-US" dirty="0" smtClean="0"/>
              <a:t>Meeting being set up for Monday 4 pm PST to discuss</a:t>
            </a:r>
          </a:p>
          <a:p>
            <a:r>
              <a:rPr lang="en-US" dirty="0" smtClean="0"/>
              <a:t>Need to ask the steering committee to clarify the “mission of AGL”</a:t>
            </a:r>
          </a:p>
          <a:p>
            <a:pPr lvl="1"/>
            <a:r>
              <a:rPr lang="en-US" dirty="0" smtClean="0"/>
              <a:t>Platform for innovation where new features are continually added and older releases have little to no support?</a:t>
            </a:r>
          </a:p>
          <a:p>
            <a:pPr lvl="1"/>
            <a:r>
              <a:rPr lang="en-US" dirty="0" smtClean="0"/>
              <a:t>Expectation that there is long-term support provided so that a production program can use it with the expectation that regular security updates and bug fixes are provided?</a:t>
            </a:r>
          </a:p>
          <a:p>
            <a:r>
              <a:rPr lang="en-US" dirty="0" smtClean="0"/>
              <a:t>Who is the consumer of the AGL spec?</a:t>
            </a:r>
          </a:p>
          <a:p>
            <a:r>
              <a:rPr lang="en-US" dirty="0" smtClean="0"/>
              <a:t>What will the spec be used for?</a:t>
            </a:r>
          </a:p>
          <a:p>
            <a:r>
              <a:rPr lang="en-US" dirty="0" smtClean="0"/>
              <a:t>Is the spec tied to a particular code release?</a:t>
            </a:r>
          </a:p>
          <a:p>
            <a:r>
              <a:rPr lang="en-US" dirty="0" smtClean="0"/>
              <a:t>What is the cadence of releasing the spec? What is the cadence for releasing the code?</a:t>
            </a:r>
            <a:endParaRPr lang="en-US" dirty="0"/>
          </a:p>
          <a:p>
            <a:r>
              <a:rPr lang="en-US" dirty="0" smtClean="0"/>
              <a:t>How are the code and spec tied together, if at all?</a:t>
            </a:r>
          </a:p>
          <a:p>
            <a:r>
              <a:rPr lang="en-US" dirty="0" smtClean="0"/>
              <a:t>Is there a long term support plan for a given release of AGL code (e.g., security fixes)?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592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AGL Spec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DOORS NG Training planned for AMM</a:t>
            </a:r>
          </a:p>
          <a:p>
            <a:r>
              <a:rPr lang="en-US" dirty="0" smtClean="0"/>
              <a:t>Set aside parts of both days to work on spec in real-time</a:t>
            </a:r>
          </a:p>
          <a:p>
            <a:r>
              <a:rPr lang="en-US" dirty="0" smtClean="0"/>
              <a:t>DOORS NG Training will cover</a:t>
            </a:r>
          </a:p>
          <a:p>
            <a:pPr lvl="1"/>
            <a:r>
              <a:rPr lang="en-US" dirty="0" smtClean="0"/>
              <a:t>Navigate </a:t>
            </a:r>
            <a:r>
              <a:rPr lang="en-US" dirty="0"/>
              <a:t>the project/folders/modules/artifacts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a new requirement to the document.</a:t>
            </a:r>
          </a:p>
          <a:p>
            <a:pPr lvl="1"/>
            <a:r>
              <a:rPr lang="en-US" dirty="0" smtClean="0"/>
              <a:t>Modify an </a:t>
            </a:r>
            <a:r>
              <a:rPr lang="en-US" dirty="0"/>
              <a:t>existing requirement</a:t>
            </a:r>
          </a:p>
          <a:p>
            <a:pPr lvl="1"/>
            <a:r>
              <a:rPr lang="en-US" dirty="0" smtClean="0"/>
              <a:t>Delete </a:t>
            </a:r>
            <a:r>
              <a:rPr lang="en-US" dirty="0"/>
              <a:t>an existing requirement</a:t>
            </a:r>
          </a:p>
          <a:p>
            <a:pPr lvl="1"/>
            <a:r>
              <a:rPr lang="en-US" dirty="0" smtClean="0"/>
              <a:t>Link </a:t>
            </a:r>
            <a:r>
              <a:rPr lang="en-US" dirty="0"/>
              <a:t>a requirement to an artifact in the same or different module. </a:t>
            </a:r>
          </a:p>
          <a:p>
            <a:pPr lvl="1"/>
            <a:r>
              <a:rPr lang="en-US" dirty="0" smtClean="0"/>
              <a:t>Print </a:t>
            </a:r>
            <a:r>
              <a:rPr lang="en-US" dirty="0"/>
              <a:t>the latest version of the document or section of the document. </a:t>
            </a:r>
          </a:p>
          <a:p>
            <a:pPr lvl="1"/>
            <a:r>
              <a:rPr lang="en-US" dirty="0" smtClean="0"/>
              <a:t>Print </a:t>
            </a:r>
            <a:r>
              <a:rPr lang="en-US" dirty="0"/>
              <a:t>the latest release of the document or section of the document.</a:t>
            </a:r>
          </a:p>
          <a:p>
            <a:pPr lvl="1"/>
            <a:r>
              <a:rPr lang="en-US" dirty="0" smtClean="0"/>
              <a:t>Initiating </a:t>
            </a:r>
            <a:r>
              <a:rPr lang="en-US" dirty="0"/>
              <a:t>a review</a:t>
            </a:r>
          </a:p>
          <a:p>
            <a:pPr lvl="1"/>
            <a:r>
              <a:rPr lang="en-US" dirty="0" smtClean="0"/>
              <a:t>Participating </a:t>
            </a:r>
            <a:r>
              <a:rPr lang="en-US" dirty="0"/>
              <a:t>in a review</a:t>
            </a:r>
          </a:p>
          <a:p>
            <a:pPr lvl="1"/>
            <a:r>
              <a:rPr lang="en-US" dirty="0" smtClean="0"/>
              <a:t>Closing </a:t>
            </a:r>
            <a:r>
              <a:rPr lang="en-US" dirty="0"/>
              <a:t>a review</a:t>
            </a:r>
          </a:p>
          <a:p>
            <a:pPr lvl="1"/>
            <a:r>
              <a:rPr lang="en-US" dirty="0" smtClean="0"/>
              <a:t>Change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53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AGL Spec Update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Work is being done in DOORS NG (</a:t>
            </a:r>
            <a:r>
              <a:rPr lang="en-US" dirty="0" err="1" smtClean="0"/>
              <a:t>doors.automotivelinux.org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Project: AGL Project</a:t>
            </a:r>
          </a:p>
          <a:p>
            <a:pPr lvl="1"/>
            <a:r>
              <a:rPr lang="en-US" dirty="0" smtClean="0"/>
              <a:t>Folders </a:t>
            </a:r>
          </a:p>
          <a:p>
            <a:pPr lvl="2"/>
            <a:r>
              <a:rPr lang="en-US" dirty="0" smtClean="0"/>
              <a:t>AGL Requirements Definition -&gt; Imported 0.82 Spec </a:t>
            </a:r>
          </a:p>
          <a:p>
            <a:pPr lvl="2"/>
            <a:r>
              <a:rPr lang="en-US" dirty="0" smtClean="0"/>
              <a:t>Working version is broken up into two folders</a:t>
            </a:r>
          </a:p>
          <a:p>
            <a:pPr lvl="3"/>
            <a:r>
              <a:rPr lang="en-US" dirty="0" smtClean="0"/>
              <a:t>Requirements (DPRs) </a:t>
            </a:r>
          </a:p>
          <a:p>
            <a:pPr lvl="3"/>
            <a:r>
              <a:rPr lang="en-US" dirty="0" smtClean="0"/>
              <a:t>References (APIs)</a:t>
            </a:r>
          </a:p>
          <a:p>
            <a:pPr lvl="2"/>
            <a:r>
              <a:rPr lang="en-US" dirty="0" smtClean="0"/>
              <a:t>We are anticipating that each of these working folders becomes its own document. </a:t>
            </a:r>
          </a:p>
          <a:p>
            <a:r>
              <a:rPr lang="en-US" dirty="0" smtClean="0"/>
              <a:t>Finalizing the definition of what documents we need and what the contents should be</a:t>
            </a:r>
          </a:p>
        </p:txBody>
      </p:sp>
    </p:spTree>
    <p:extLst>
      <p:ext uri="{BB962C8B-B14F-4D97-AF65-F5344CB8AC3E}">
        <p14:creationId xmlns:p14="http://schemas.microsoft.com/office/powerpoint/2010/main" val="2556023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AMM Day 1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39490"/>
              </p:ext>
            </p:extLst>
          </p:nvPr>
        </p:nvGraphicFramePr>
        <p:xfrm>
          <a:off x="392112" y="960437"/>
          <a:ext cx="8458200" cy="5828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3" imgW="11188700" imgH="7708900" progId="Excel.Sheet.12">
                  <p:embed/>
                </p:oleObj>
              </mc:Choice>
              <mc:Fallback>
                <p:oleObj name="Worksheet" r:id="rId3" imgW="11188700" imgH="77089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112" y="960437"/>
                        <a:ext cx="8458200" cy="5828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89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AMM Day 2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833489"/>
              </p:ext>
            </p:extLst>
          </p:nvPr>
        </p:nvGraphicFramePr>
        <p:xfrm>
          <a:off x="49698" y="1341437"/>
          <a:ext cx="9422464" cy="4962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3" imgW="11188700" imgH="5892800" progId="Excel.Sheet.12">
                  <p:embed/>
                </p:oleObj>
              </mc:Choice>
              <mc:Fallback>
                <p:oleObj name="Worksheet" r:id="rId3" imgW="11188700" imgH="5892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698" y="1341437"/>
                        <a:ext cx="9422464" cy="4962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4807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29973</TotalTime>
  <Words>934</Words>
  <Application>Microsoft Macintosh PowerPoint</Application>
  <PresentationFormat>Custom</PresentationFormat>
  <Paragraphs>143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Custom Design</vt:lpstr>
      <vt:lpstr>Worksheet</vt:lpstr>
      <vt:lpstr>Automotive Grade Linux  System Architecture Team</vt:lpstr>
      <vt:lpstr>Meeting Attendees</vt:lpstr>
      <vt:lpstr>Agenda</vt:lpstr>
      <vt:lpstr>Announcements</vt:lpstr>
      <vt:lpstr>AGL Spec Update</vt:lpstr>
      <vt:lpstr>AGL Spec Update</vt:lpstr>
      <vt:lpstr>AGL Spec Update</vt:lpstr>
      <vt:lpstr>AMM Day 1</vt:lpstr>
      <vt:lpstr>AMM Day 2</vt:lpstr>
      <vt:lpstr>Symantec Proposal </vt:lpstr>
      <vt:lpstr>Projects or Subprojects</vt:lpstr>
      <vt:lpstr>2015 Plans</vt:lpstr>
      <vt:lpstr>Japan FTF - Expectation for 2015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AGL Introduction</dc:title>
  <dc:subject>Introduction to Automotive Grade Linux</dc:subject>
  <dc:creator>Dan Cauchy</dc:creator>
  <cp:lastModifiedBy>Walt Miner</cp:lastModifiedBy>
  <cp:revision>261</cp:revision>
  <cp:lastPrinted>2014-12-19T16:26:23Z</cp:lastPrinted>
  <dcterms:created xsi:type="dcterms:W3CDTF">2013-06-13T18:51:33Z</dcterms:created>
  <dcterms:modified xsi:type="dcterms:W3CDTF">2015-02-06T17:22:33Z</dcterms:modified>
</cp:coreProperties>
</file>