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6"/>
  </p:notesMasterIdLst>
  <p:sldIdLst>
    <p:sldId id="312" r:id="rId2"/>
    <p:sldId id="345" r:id="rId3"/>
    <p:sldId id="313" r:id="rId4"/>
    <p:sldId id="318" r:id="rId5"/>
    <p:sldId id="355" r:id="rId6"/>
    <p:sldId id="360" r:id="rId7"/>
    <p:sldId id="359" r:id="rId8"/>
    <p:sldId id="357" r:id="rId9"/>
    <p:sldId id="358" r:id="rId10"/>
    <p:sldId id="352" r:id="rId11"/>
    <p:sldId id="351" r:id="rId12"/>
    <p:sldId id="323" r:id="rId13"/>
    <p:sldId id="349" r:id="rId14"/>
    <p:sldId id="277" r:id="rId15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87" autoAdjust="0"/>
  </p:normalViewPr>
  <p:slideViewPr>
    <p:cSldViewPr>
      <p:cViewPr>
        <p:scale>
          <a:sx n="94" d="100"/>
          <a:sy n="94" d="100"/>
        </p:scale>
        <p:origin x="-1136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14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vents.linuxfoundation.org/events/embedded-linux-conference/program/cfp" TargetMode="External"/><Relationship Id="rId3" Type="http://schemas.openxmlformats.org/officeDocument/2006/relationships/hyperlink" Target="http://events.linuxfoundation.org/events/automotive-linux-summit/program/cf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2.xlsx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Symantec 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Proposal </a:t>
            </a:r>
            <a:r>
              <a:rPr lang="en-US" dirty="0" smtClean="0"/>
              <a:t>sent to SAT for review </a:t>
            </a:r>
            <a:endParaRPr lang="en-US" dirty="0"/>
          </a:p>
          <a:p>
            <a:r>
              <a:rPr lang="en-US" dirty="0"/>
              <a:t>Symantec has proposed to embed their “roots of trust” into AGL/Tizen </a:t>
            </a:r>
          </a:p>
          <a:p>
            <a:r>
              <a:rPr lang="en-US" dirty="0"/>
              <a:t>IVI code </a:t>
            </a:r>
          </a:p>
          <a:p>
            <a:r>
              <a:rPr lang="en-US" dirty="0"/>
              <a:t>This is an </a:t>
            </a:r>
            <a:r>
              <a:rPr lang="en-US" dirty="0" err="1"/>
              <a:t>IoT</a:t>
            </a:r>
            <a:r>
              <a:rPr lang="en-US" dirty="0"/>
              <a:t> specific solution and it is different from a browser-based solution, for example some roots would have no expiration date which is applicable to embedded devices </a:t>
            </a:r>
          </a:p>
          <a:p>
            <a:r>
              <a:rPr lang="en-US" dirty="0"/>
              <a:t>This would be non-exclusive • Feedback </a:t>
            </a:r>
          </a:p>
          <a:p>
            <a:r>
              <a:rPr lang="en-US" dirty="0"/>
              <a:t>JLR: it is feasible for RVI but we would have to figure out the bigger picture from an LF view point </a:t>
            </a:r>
          </a:p>
          <a:p>
            <a:r>
              <a:rPr lang="en-US" dirty="0" err="1"/>
              <a:t>Linaro</a:t>
            </a:r>
            <a:r>
              <a:rPr lang="en-US" dirty="0"/>
              <a:t>: planning to bundle root certificates with various engineering builds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Projects or 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189037"/>
            <a:ext cx="9072563" cy="4989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Complete AGL Spec – JLR and Toyota to lead</a:t>
            </a:r>
          </a:p>
          <a:p>
            <a:pPr marL="0" indent="0">
              <a:buNone/>
            </a:pPr>
            <a:r>
              <a:rPr lang="en-US" dirty="0" smtClean="0"/>
              <a:t>Validate Crosswalk on Intel Platform – Panasonic, JLR, Intel</a:t>
            </a:r>
          </a:p>
          <a:p>
            <a:pPr marL="0" indent="0">
              <a:buNone/>
            </a:pPr>
            <a:r>
              <a:rPr lang="en-US" dirty="0" smtClean="0"/>
              <a:t>Validate Crosswalk on ARM platform – Panasonic and </a:t>
            </a:r>
            <a:r>
              <a:rPr lang="en-US" dirty="0" err="1" smtClean="0"/>
              <a:t>Renesas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Integration - Eureka and Intel</a:t>
            </a:r>
          </a:p>
          <a:p>
            <a:pPr marL="0" indent="0">
              <a:buNone/>
            </a:pPr>
            <a:r>
              <a:rPr lang="en-US" dirty="0" smtClean="0"/>
              <a:t>ARM kernel modifications - </a:t>
            </a:r>
            <a:r>
              <a:rPr kumimoji="1" lang="en-US" altLang="ja-JP" dirty="0" err="1"/>
              <a:t>Renesas</a:t>
            </a:r>
            <a:r>
              <a:rPr kumimoji="1" lang="en-US" altLang="ja-JP" dirty="0"/>
              <a:t>, Fujitsu Ten and Mitsubishi 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dirty="0" smtClean="0"/>
              <a:t>Automotive Networking – Microchip</a:t>
            </a:r>
          </a:p>
          <a:p>
            <a:pPr marL="0" indent="0">
              <a:buNone/>
            </a:pPr>
            <a:r>
              <a:rPr kumimoji="1" lang="en-US" dirty="0" smtClean="0"/>
              <a:t>Reference Applications need to be identified and resourced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4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Holiday Homework</a:t>
            </a:r>
          </a:p>
          <a:p>
            <a:pPr lvl="1">
              <a:buFontTx/>
              <a:buChar char="-"/>
            </a:pPr>
            <a:r>
              <a:rPr lang="en-US" dirty="0" smtClean="0"/>
              <a:t>Answer these questions. 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Where should AGL be at the end of 2015?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my company doing to reach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How do I help meet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Is the project list still a good list?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Are there more collaborative projects with GENIVI like the media manager?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Deadline Second week of Jan for 2015 GENIVI MM phase 2 requirements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ARM board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Bluetooth AVRCP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DLNA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the SAT doing to help our members create an experience for their customers that is more compelling than Apple Car Play or Android?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What are the biggest impediments using </a:t>
            </a:r>
            <a:r>
              <a:rPr lang="en-US" dirty="0" err="1" smtClean="0"/>
              <a:t>Tizen</a:t>
            </a:r>
            <a:r>
              <a:rPr lang="en-US" dirty="0" smtClean="0"/>
              <a:t> for creating that experience?</a:t>
            </a:r>
          </a:p>
          <a:p>
            <a:pPr marL="1828800" lvl="3" indent="-457200">
              <a:buAutoNum type="alphaLcPeriod"/>
            </a:pPr>
            <a:endParaRPr lang="en-US" dirty="0" smtClean="0"/>
          </a:p>
          <a:p>
            <a:pPr marL="1828800" lvl="3" indent="-45720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3815"/>
            <a:ext cx="9072563" cy="72482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 FTF - Expectation for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031" y="1146704"/>
            <a:ext cx="9072563" cy="5606257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Toyota want to work on the multi-display as well as refining AGL App Framework (on spec v0.82)</a:t>
            </a:r>
          </a:p>
          <a:p>
            <a:r>
              <a:rPr lang="en-US" altLang="ja-JP" dirty="0" smtClean="0"/>
              <a:t>Panasonic will thoroughly test crosswalk on Intel during Jan, and then </a:t>
            </a:r>
            <a:r>
              <a:rPr lang="en-US" altLang="ja-JP" dirty="0" err="1" smtClean="0"/>
              <a:t>Renesas</a:t>
            </a:r>
            <a:r>
              <a:rPr lang="en-US" altLang="ja-JP" dirty="0" smtClean="0"/>
              <a:t> during </a:t>
            </a:r>
            <a:r>
              <a:rPr lang="en-US" altLang="ja-JP" dirty="0" err="1" smtClean="0"/>
              <a:t>feb</a:t>
            </a:r>
            <a:r>
              <a:rPr lang="en-US" altLang="ja-JP" dirty="0" smtClean="0"/>
              <a:t>, then develop an app to test the capacity of Crosswalk during March.</a:t>
            </a:r>
          </a:p>
          <a:p>
            <a:r>
              <a:rPr kumimoji="1" lang="en-US" altLang="ja-JP" dirty="0" err="1" smtClean="0"/>
              <a:t>Renesas</a:t>
            </a:r>
            <a:r>
              <a:rPr kumimoji="1" lang="en-US" altLang="ja-JP" dirty="0" smtClean="0"/>
              <a:t>, Fujitsu Ten and Mitsubishi will work together to work on the kernel.</a:t>
            </a:r>
          </a:p>
          <a:p>
            <a:r>
              <a:rPr lang="en-US" altLang="ja-JP" dirty="0" smtClean="0"/>
              <a:t>Fujitsu Ten will develop an app to test the </a:t>
            </a:r>
            <a:r>
              <a:rPr lang="en-US" altLang="ja-JP" dirty="0" err="1" smtClean="0"/>
              <a:t>fastboot</a:t>
            </a:r>
            <a:r>
              <a:rPr lang="en-US" altLang="ja-JP" dirty="0"/>
              <a:t> </a:t>
            </a:r>
            <a:r>
              <a:rPr lang="en-US" altLang="ja-JP" dirty="0" smtClean="0"/>
              <a:t>as well as back-camera app.</a:t>
            </a:r>
          </a:p>
          <a:p>
            <a:r>
              <a:rPr lang="en-US" altLang="ja-JP" dirty="0" err="1" smtClean="0"/>
              <a:t>AisinAW</a:t>
            </a:r>
            <a:r>
              <a:rPr lang="en-US" altLang="ja-JP" dirty="0" smtClean="0"/>
              <a:t> hopes to aggregate requirements for Navigation systems.</a:t>
            </a:r>
          </a:p>
          <a:p>
            <a:r>
              <a:rPr lang="en-US" altLang="ja-JP" dirty="0" smtClean="0"/>
              <a:t>Denso hope to port the real production software to AGL prototype and test.</a:t>
            </a:r>
          </a:p>
          <a:p>
            <a:r>
              <a:rPr lang="en-US" altLang="ja-JP" dirty="0" smtClean="0"/>
              <a:t>Eureka wants to contribute in terms of testing.</a:t>
            </a:r>
          </a:p>
          <a:p>
            <a:r>
              <a:rPr lang="en-US" altLang="ja-JP" dirty="0" smtClean="0"/>
              <a:t>NTT DATA MSE hopes to create some solutions based on AGL full-prototype</a:t>
            </a:r>
          </a:p>
          <a:p>
            <a:r>
              <a:rPr lang="en-US" altLang="ja-JP" dirty="0" smtClean="0"/>
              <a:t>Want to out-put more codes and test by AGL members.</a:t>
            </a:r>
            <a:endParaRPr lang="en-US" altLang="ja-JP" dirty="0"/>
          </a:p>
          <a:p>
            <a:r>
              <a:rPr lang="en-US" altLang="ja-JP" dirty="0" smtClean="0"/>
              <a:t>Thoroughly test the reference hardware.</a:t>
            </a:r>
          </a:p>
          <a:p>
            <a:r>
              <a:rPr lang="en-US" altLang="ja-JP" dirty="0" smtClean="0"/>
              <a:t>Improve the maturity of AGL components/distribution.</a:t>
            </a:r>
          </a:p>
          <a:p>
            <a:r>
              <a:rPr lang="en-US" altLang="ja-JP" dirty="0" smtClean="0"/>
              <a:t>Improve the communication among the members. Need more opportunities for F2F among the global members.</a:t>
            </a:r>
          </a:p>
          <a:p>
            <a:r>
              <a:rPr lang="en-US" altLang="ja-JP" dirty="0" smtClean="0"/>
              <a:t>Take more advantage of community (AGL/GENIVI/ </a:t>
            </a:r>
            <a:r>
              <a:rPr lang="en-US" altLang="ja-JP" dirty="0" err="1" smtClean="0"/>
              <a:t>Tizen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). </a:t>
            </a:r>
          </a:p>
          <a:p>
            <a:r>
              <a:rPr lang="en-US" altLang="ja-JP" dirty="0" smtClean="0"/>
              <a:t>Increase dialogues with other organizations. (GENIVI/OSADL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Recruit more AGL members.</a:t>
            </a:r>
          </a:p>
        </p:txBody>
      </p:sp>
    </p:spTree>
    <p:extLst>
      <p:ext uri="{BB962C8B-B14F-4D97-AF65-F5344CB8AC3E}">
        <p14:creationId xmlns:p14="http://schemas.microsoft.com/office/powerpoint/2010/main" val="21753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99706"/>
              </p:ext>
            </p:extLst>
          </p:nvPr>
        </p:nvGraphicFramePr>
        <p:xfrm>
          <a:off x="1001712" y="1036637"/>
          <a:ext cx="680442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Arthur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Telematics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Brett Branch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</a:t>
                      </a:r>
                      <a:r>
                        <a:rPr lang="en-US" dirty="0" err="1" smtClean="0"/>
                        <a:t>Fabry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Microchip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 </a:t>
                      </a:r>
                      <a:r>
                        <a:rPr lang="en-US" dirty="0" err="1" smtClean="0"/>
                        <a:t>Rutten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Andy Wells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/>
              <a:t>AGL Spec </a:t>
            </a:r>
            <a:r>
              <a:rPr lang="en-US" dirty="0" smtClean="0"/>
              <a:t>Update</a:t>
            </a:r>
          </a:p>
          <a:p>
            <a:r>
              <a:rPr lang="en-US" dirty="0" smtClean="0"/>
              <a:t>AMM Planning</a:t>
            </a:r>
          </a:p>
          <a:p>
            <a:r>
              <a:rPr lang="en-US" dirty="0" smtClean="0"/>
              <a:t>New Business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341437"/>
            <a:ext cx="9072563" cy="49895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AGL AMM Feb 25-26 Tokyo</a:t>
            </a:r>
          </a:p>
          <a:p>
            <a:pPr lvl="1"/>
            <a:r>
              <a:rPr lang="en-US" dirty="0" smtClean="0"/>
              <a:t>Registration deadline Feb 6</a:t>
            </a:r>
          </a:p>
          <a:p>
            <a:r>
              <a:rPr lang="en-US" dirty="0" smtClean="0"/>
              <a:t>Embedded Linux Conference Mar 23 -25 San Jose</a:t>
            </a:r>
          </a:p>
          <a:p>
            <a:pPr lvl="1"/>
            <a:r>
              <a:rPr lang="en-US" dirty="0" smtClean="0"/>
              <a:t>CFP </a:t>
            </a:r>
            <a:r>
              <a:rPr lang="en-US" u="sng" dirty="0">
                <a:hlinkClick r:id="rId2"/>
              </a:rPr>
              <a:t>https://events.linuxfoundation.org/events/embedded-linux-conference/program/cfp</a:t>
            </a:r>
            <a:endParaRPr lang="en-US" dirty="0" smtClean="0"/>
          </a:p>
          <a:p>
            <a:r>
              <a:rPr lang="en-US" dirty="0" smtClean="0"/>
              <a:t>Automotive Linux Summit June 1 -2 Tokyo</a:t>
            </a:r>
          </a:p>
          <a:p>
            <a:pPr lvl="1"/>
            <a:r>
              <a:rPr lang="en-US" dirty="0" smtClean="0"/>
              <a:t>CFP: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://events.linuxfoundation.org/events/automotive-linux-summit/program/</a:t>
            </a:r>
            <a:r>
              <a:rPr lang="en-US" dirty="0" smtClean="0">
                <a:hlinkClick r:id="rId3"/>
              </a:rPr>
              <a:t>cfp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Asked Steering Committee for Clarification</a:t>
            </a:r>
          </a:p>
          <a:p>
            <a:r>
              <a:rPr lang="en-US" dirty="0" smtClean="0"/>
              <a:t>Meeting being set up for Monday 4 pm PST to discuss</a:t>
            </a:r>
          </a:p>
          <a:p>
            <a:r>
              <a:rPr lang="en-US" dirty="0" smtClean="0"/>
              <a:t>Need to ask the steering committee to clarify the “mission of AGL”</a:t>
            </a:r>
          </a:p>
          <a:p>
            <a:pPr lvl="1"/>
            <a:r>
              <a:rPr lang="en-US" dirty="0" smtClean="0"/>
              <a:t>Platform for innovation where new features are continually added and older releases have little to no support?</a:t>
            </a:r>
          </a:p>
          <a:p>
            <a:pPr lvl="1"/>
            <a:r>
              <a:rPr lang="en-US" dirty="0" smtClean="0"/>
              <a:t>Expectation that there is long-term support provided so that a production program can use it with the expectation that regular security updates and bug fixes are provided?</a:t>
            </a:r>
          </a:p>
          <a:p>
            <a:r>
              <a:rPr lang="en-US" dirty="0" smtClean="0"/>
              <a:t>Who is the consumer of the AGL spec?</a:t>
            </a:r>
          </a:p>
          <a:p>
            <a:r>
              <a:rPr lang="en-US" dirty="0" smtClean="0"/>
              <a:t>What will the spec be used for?</a:t>
            </a:r>
          </a:p>
          <a:p>
            <a:r>
              <a:rPr lang="en-US" dirty="0" smtClean="0"/>
              <a:t>Is the spec tied to a particular code release?</a:t>
            </a:r>
          </a:p>
          <a:p>
            <a:r>
              <a:rPr lang="en-US" dirty="0" smtClean="0"/>
              <a:t>What is the cadence of releasing the spec? What is the cadence for releasing the code?</a:t>
            </a:r>
            <a:endParaRPr lang="en-US" dirty="0"/>
          </a:p>
          <a:p>
            <a:r>
              <a:rPr lang="en-US" dirty="0" smtClean="0"/>
              <a:t>How are the code and spec tied together, if at all?</a:t>
            </a:r>
          </a:p>
          <a:p>
            <a:r>
              <a:rPr lang="en-US" dirty="0" smtClean="0"/>
              <a:t>Is there a long term support plan for a given release of AGL code (e.g., security fixes)?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9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DOORS NG Training planned for AMM</a:t>
            </a:r>
          </a:p>
          <a:p>
            <a:r>
              <a:rPr lang="en-US" dirty="0" smtClean="0"/>
              <a:t>Set aside parts of both days to work on spec in real-time</a:t>
            </a:r>
          </a:p>
          <a:p>
            <a:r>
              <a:rPr lang="en-US" dirty="0" smtClean="0"/>
              <a:t>DOORS NG Training will cover</a:t>
            </a:r>
          </a:p>
          <a:p>
            <a:pPr lvl="1"/>
            <a:r>
              <a:rPr lang="en-US" dirty="0" smtClean="0"/>
              <a:t>Navigate </a:t>
            </a:r>
            <a:r>
              <a:rPr lang="en-US" dirty="0"/>
              <a:t>the project/folders/modules/artifacts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a new requirement to the document.</a:t>
            </a:r>
          </a:p>
          <a:p>
            <a:pPr lvl="1"/>
            <a:r>
              <a:rPr lang="en-US" dirty="0" smtClean="0"/>
              <a:t>Modify an </a:t>
            </a:r>
            <a:r>
              <a:rPr lang="en-US" dirty="0"/>
              <a:t>existing requirement</a:t>
            </a:r>
          </a:p>
          <a:p>
            <a:pPr lvl="1"/>
            <a:r>
              <a:rPr lang="en-US" dirty="0" smtClean="0"/>
              <a:t>Delete </a:t>
            </a:r>
            <a:r>
              <a:rPr lang="en-US" dirty="0"/>
              <a:t>an existing requirement</a:t>
            </a:r>
          </a:p>
          <a:p>
            <a:pPr lvl="1"/>
            <a:r>
              <a:rPr lang="en-US" dirty="0" smtClean="0"/>
              <a:t>Link </a:t>
            </a:r>
            <a:r>
              <a:rPr lang="en-US" dirty="0"/>
              <a:t>a requirement to an artifact in the same or different module. </a:t>
            </a:r>
          </a:p>
          <a:p>
            <a:pPr lvl="1"/>
            <a:r>
              <a:rPr lang="en-US" dirty="0" smtClean="0"/>
              <a:t>Print </a:t>
            </a:r>
            <a:r>
              <a:rPr lang="en-US" dirty="0"/>
              <a:t>the latest version of the document or section of the document. </a:t>
            </a:r>
          </a:p>
          <a:p>
            <a:pPr lvl="1"/>
            <a:r>
              <a:rPr lang="en-US" dirty="0" smtClean="0"/>
              <a:t>Print </a:t>
            </a:r>
            <a:r>
              <a:rPr lang="en-US" dirty="0"/>
              <a:t>the latest release of the document or section of the document.</a:t>
            </a:r>
          </a:p>
          <a:p>
            <a:pPr lvl="1"/>
            <a:r>
              <a:rPr lang="en-US" dirty="0" smtClean="0"/>
              <a:t>Initiating </a:t>
            </a:r>
            <a:r>
              <a:rPr lang="en-US" dirty="0"/>
              <a:t>a review</a:t>
            </a:r>
          </a:p>
          <a:p>
            <a:pPr lvl="1"/>
            <a:r>
              <a:rPr lang="en-US" dirty="0" smtClean="0"/>
              <a:t>Participating </a:t>
            </a:r>
            <a:r>
              <a:rPr lang="en-US" dirty="0"/>
              <a:t>in a review</a:t>
            </a:r>
          </a:p>
          <a:p>
            <a:pPr lvl="1"/>
            <a:r>
              <a:rPr lang="en-US" dirty="0" smtClean="0"/>
              <a:t>Closing </a:t>
            </a:r>
            <a:r>
              <a:rPr lang="en-US" dirty="0"/>
              <a:t>a review</a:t>
            </a:r>
          </a:p>
          <a:p>
            <a:pPr lvl="1"/>
            <a:r>
              <a:rPr lang="en-US" dirty="0" smtClean="0"/>
              <a:t>Change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5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 Update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 is being done in DOORS NG (</a:t>
            </a:r>
            <a:r>
              <a:rPr lang="en-US" dirty="0" err="1" smtClean="0"/>
              <a:t>doors.automotivelinux.org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Project: AGL Project</a:t>
            </a:r>
          </a:p>
          <a:p>
            <a:pPr lvl="1"/>
            <a:r>
              <a:rPr lang="en-US" dirty="0" smtClean="0"/>
              <a:t>Folders </a:t>
            </a:r>
          </a:p>
          <a:p>
            <a:pPr lvl="2"/>
            <a:r>
              <a:rPr lang="en-US" dirty="0" smtClean="0"/>
              <a:t>AGL Requirements Definition -&gt; Imported 0.82 Spec </a:t>
            </a:r>
          </a:p>
          <a:p>
            <a:pPr lvl="2"/>
            <a:r>
              <a:rPr lang="en-US" dirty="0" smtClean="0"/>
              <a:t>Working version is broken up into two folders</a:t>
            </a:r>
          </a:p>
          <a:p>
            <a:pPr lvl="3"/>
            <a:r>
              <a:rPr lang="en-US" dirty="0" smtClean="0"/>
              <a:t>Requirements (DPRs) </a:t>
            </a:r>
          </a:p>
          <a:p>
            <a:pPr lvl="3"/>
            <a:r>
              <a:rPr lang="en-US" dirty="0" smtClean="0"/>
              <a:t>References (APIs)</a:t>
            </a:r>
          </a:p>
          <a:p>
            <a:pPr lvl="2"/>
            <a:r>
              <a:rPr lang="en-US" dirty="0" smtClean="0"/>
              <a:t>We are anticipating that each of these working folders becomes its own document. </a:t>
            </a:r>
          </a:p>
          <a:p>
            <a:r>
              <a:rPr lang="en-US" dirty="0" smtClean="0"/>
              <a:t>Finalizing the definition of what documents we need and what the contents should be</a:t>
            </a:r>
          </a:p>
        </p:txBody>
      </p:sp>
    </p:spTree>
    <p:extLst>
      <p:ext uri="{BB962C8B-B14F-4D97-AF65-F5344CB8AC3E}">
        <p14:creationId xmlns:p14="http://schemas.microsoft.com/office/powerpoint/2010/main" val="255602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AMM Day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39490"/>
              </p:ext>
            </p:extLst>
          </p:nvPr>
        </p:nvGraphicFramePr>
        <p:xfrm>
          <a:off x="392112" y="960437"/>
          <a:ext cx="8458200" cy="5828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11188700" imgH="7708900" progId="Excel.Sheet.12">
                  <p:embed/>
                </p:oleObj>
              </mc:Choice>
              <mc:Fallback>
                <p:oleObj name="Worksheet" r:id="rId3" imgW="11188700" imgH="7708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2" y="960437"/>
                        <a:ext cx="8458200" cy="5828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8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AMM Day 2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33489"/>
              </p:ext>
            </p:extLst>
          </p:nvPr>
        </p:nvGraphicFramePr>
        <p:xfrm>
          <a:off x="49698" y="1341437"/>
          <a:ext cx="9422464" cy="496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11188700" imgH="5892800" progId="Excel.Sheet.12">
                  <p:embed/>
                </p:oleObj>
              </mc:Choice>
              <mc:Fallback>
                <p:oleObj name="Worksheet" r:id="rId3" imgW="11188700" imgH="5892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98" y="1341437"/>
                        <a:ext cx="9422464" cy="4962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4807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29973</TotalTime>
  <Words>934</Words>
  <Application>Microsoft Macintosh PowerPoint</Application>
  <PresentationFormat>Custom</PresentationFormat>
  <Paragraphs>143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Custom Design</vt:lpstr>
      <vt:lpstr>Worksheet</vt:lpstr>
      <vt:lpstr>Automotive Grade Linux  System Architecture Team</vt:lpstr>
      <vt:lpstr>Meeting Attendees</vt:lpstr>
      <vt:lpstr>Agenda</vt:lpstr>
      <vt:lpstr>Announcements</vt:lpstr>
      <vt:lpstr>AGL Spec Update</vt:lpstr>
      <vt:lpstr>AGL Spec Update</vt:lpstr>
      <vt:lpstr>AGL Spec Update</vt:lpstr>
      <vt:lpstr>AMM Day 1</vt:lpstr>
      <vt:lpstr>AMM Day 2</vt:lpstr>
      <vt:lpstr>Symantec Proposal </vt:lpstr>
      <vt:lpstr>Projects or Subprojects</vt:lpstr>
      <vt:lpstr>2015 Plans</vt:lpstr>
      <vt:lpstr>Japan FTF - Expectation for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261</cp:revision>
  <cp:lastPrinted>2014-12-19T16:26:23Z</cp:lastPrinted>
  <dcterms:created xsi:type="dcterms:W3CDTF">2013-06-13T18:51:33Z</dcterms:created>
  <dcterms:modified xsi:type="dcterms:W3CDTF">2015-02-06T17:22:33Z</dcterms:modified>
</cp:coreProperties>
</file>