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53" r:id="rId2"/>
    <p:sldId id="512" r:id="rId3"/>
    <p:sldId id="498" r:id="rId4"/>
    <p:sldId id="475" r:id="rId5"/>
    <p:sldId id="521" r:id="rId6"/>
    <p:sldId id="525" r:id="rId7"/>
    <p:sldId id="526" r:id="rId8"/>
    <p:sldId id="527" r:id="rId9"/>
    <p:sldId id="528" r:id="rId10"/>
    <p:sldId id="497" r:id="rId11"/>
    <p:sldId id="516" r:id="rId12"/>
    <p:sldId id="515" r:id="rId13"/>
    <p:sldId id="500" r:id="rId14"/>
    <p:sldId id="504" r:id="rId15"/>
    <p:sldId id="522" r:id="rId16"/>
    <p:sldId id="503" r:id="rId17"/>
    <p:sldId id="520" r:id="rId18"/>
    <p:sldId id="529" r:id="rId19"/>
    <p:sldId id="530" r:id="rId20"/>
    <p:sldId id="513" r:id="rId21"/>
    <p:sldId id="506" r:id="rId22"/>
    <p:sldId id="507" r:id="rId23"/>
    <p:sldId id="508" r:id="rId24"/>
    <p:sldId id="518" r:id="rId25"/>
    <p:sldId id="523" r:id="rId26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F3F337"/>
    <a:srgbClr val="CC6600"/>
    <a:srgbClr val="CC9900"/>
    <a:srgbClr val="FF6699"/>
    <a:srgbClr val="996633"/>
    <a:srgbClr val="996600"/>
    <a:srgbClr val="FF9933"/>
    <a:srgbClr val="33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99" autoAdjust="0"/>
    <p:restoredTop sz="99754" autoAdjust="0"/>
  </p:normalViewPr>
  <p:slideViewPr>
    <p:cSldViewPr>
      <p:cViewPr>
        <p:scale>
          <a:sx n="130" d="100"/>
          <a:sy n="130" d="100"/>
        </p:scale>
        <p:origin x="-702" y="-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32"/>
    </p:cViewPr>
  </p:sorterViewPr>
  <p:notesViewPr>
    <p:cSldViewPr>
      <p:cViewPr varScale="1">
        <p:scale>
          <a:sx n="120" d="100"/>
          <a:sy n="120" d="100"/>
        </p:scale>
        <p:origin x="-2862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0F26D8AF-F104-477C-84AE-C781C619907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154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4841112-1858-4A40-A3E0-330F011B540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893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1D64D-4250-4F0A-AE17-3D8EEB093CF4}" type="slidenum">
              <a:rPr lang="en-US" altLang="ja-JP"/>
              <a:pPr/>
              <a:t>0</a:t>
            </a:fld>
            <a:endParaRPr lang="en-US" altLang="ja-JP" dirty="0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</p:spPr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2A2B3-B9B3-45F0-9E98-A48B47CBF332}" type="slidenum">
              <a:rPr lang="en-US" altLang="ja-JP"/>
              <a:pPr/>
              <a:t>3</a:t>
            </a:fld>
            <a:endParaRPr lang="en-US" altLang="ja-JP" dirty="0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8875" cy="3725863"/>
          </a:xfrm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71B2B-3767-4B61-BB3A-576AE9EE40BE}" type="slidenum">
              <a:rPr lang="en-US" altLang="ja-JP"/>
              <a:pPr/>
              <a:t>4</a:t>
            </a:fld>
            <a:endParaRPr lang="en-US" altLang="ja-JP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70462" cy="3727450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9638"/>
            <a:ext cx="4989513" cy="4475162"/>
          </a:xfrm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EF00197-F435-43DA-A6D4-40EF26E182D6}" type="slidenum">
              <a:rPr lang="en-US" altLang="ja-JP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ja-JP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99B4416-599A-4FDE-BAD5-C0CB8061DAF1}" type="slidenum">
              <a:rPr lang="en-US" altLang="ja-JP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altLang="ja-JP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74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839" y="4719638"/>
            <a:ext cx="4989936" cy="4475162"/>
          </a:xfrm>
          <a:noFill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081CF8-11B8-4D34-A0B2-7067A51BBE14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198599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1E6F29-81C3-4ECA-BD54-5D710E0138F4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249739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0525" y="0"/>
            <a:ext cx="2174875" cy="6096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15900" y="0"/>
            <a:ext cx="6372225" cy="60960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E93E4F-3F54-43B6-9A13-7AA7B6136096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372009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E1E101-3F72-4894-B9A7-7B1C847761D9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307288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A8D6C1-1640-4220-927D-733E24E996F3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222739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9B50BC-2EE1-41B1-B639-26E21DF5C6B4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142533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6A1AF1-FEBA-4156-A4FE-EDFB1B412A6A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27939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40C6EB-86E6-4C56-AB46-D47ABD5F53C3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16498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D4EEA6-6A43-4118-8BE4-BA723A9CC312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316287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6E3C99-91E2-43D6-B162-3EE4E1245EAE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79174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5AFDF7-B3DD-49D0-AA8A-F88D3D770910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</p:spTree>
    <p:extLst>
      <p:ext uri="{BB962C8B-B14F-4D97-AF65-F5344CB8AC3E}">
        <p14:creationId xmlns:p14="http://schemas.microsoft.com/office/powerpoint/2010/main" val="126228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28pt</a:t>
            </a:r>
            <a:r>
              <a:rPr lang="ja-JP" altLang="en-US"/>
              <a:t>　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　</a:t>
            </a:r>
            <a:r>
              <a:rPr lang="en-US" altLang="ja-JP"/>
              <a:t>24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　</a:t>
            </a:r>
            <a:r>
              <a:rPr lang="en-US" altLang="ja-JP"/>
              <a:t>20pt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　</a:t>
            </a:r>
            <a:r>
              <a:rPr lang="en-US" altLang="ja-JP"/>
              <a:t>16pt</a:t>
            </a:r>
            <a:r>
              <a:rPr lang="ja-JP" altLang="en-US"/>
              <a:t>　（極力これ以上）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　</a:t>
            </a:r>
            <a:r>
              <a:rPr lang="en-US" altLang="ja-JP"/>
              <a:t>12pt</a:t>
            </a:r>
            <a:r>
              <a:rPr lang="ja-JP" altLang="en-US"/>
              <a:t>　（表，グラフ内で）</a:t>
            </a:r>
          </a:p>
          <a:p>
            <a:pPr lvl="4"/>
            <a:r>
              <a:rPr lang="ja-JP" altLang="en-US"/>
              <a:t>特例　</a:t>
            </a:r>
            <a:r>
              <a:rPr lang="en-US" altLang="ja-JP"/>
              <a:t>8pt</a:t>
            </a:r>
            <a:r>
              <a:rPr lang="ja-JP" altLang="en-US"/>
              <a:t>　（投影での読取りを期待しない）</a:t>
            </a:r>
          </a:p>
          <a:p>
            <a:pPr lvl="4"/>
            <a:endParaRPr lang="en-US" altLang="ja-JP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34225" y="3429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500"/>
            </a:lvl1pPr>
          </a:lstStyle>
          <a:p>
            <a:fld id="{0BD50826-1C73-4B4F-AD71-1E980C720E3F}" type="slidenum">
              <a:rPr lang="en-US" altLang="ja-JP"/>
              <a:pPr/>
              <a:t>‹#›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0"/>
            <a:ext cx="75247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grpSp>
        <p:nvGrpSpPr>
          <p:cNvPr id="1103" name="Group 79"/>
          <p:cNvGrpSpPr>
            <a:grpSpLocks/>
          </p:cNvGrpSpPr>
          <p:nvPr userDrawn="1"/>
        </p:nvGrpSpPr>
        <p:grpSpPr bwMode="auto">
          <a:xfrm>
            <a:off x="0" y="6411913"/>
            <a:ext cx="9144000" cy="442912"/>
            <a:chOff x="0" y="4039"/>
            <a:chExt cx="5760" cy="279"/>
          </a:xfrm>
        </p:grpSpPr>
        <p:sp>
          <p:nvSpPr>
            <p:cNvPr id="1104" name="Rectangle 80"/>
            <p:cNvSpPr>
              <a:spLocks noChangeArrowheads="1"/>
            </p:cNvSpPr>
            <p:nvPr/>
          </p:nvSpPr>
          <p:spPr bwMode="auto">
            <a:xfrm>
              <a:off x="0" y="4039"/>
              <a:ext cx="5760" cy="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>
              <a:off x="0" y="4039"/>
              <a:ext cx="5760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 dirty="0"/>
            </a:p>
          </p:txBody>
        </p:sp>
        <p:sp>
          <p:nvSpPr>
            <p:cNvPr id="1106" name="Text Box 82"/>
            <p:cNvSpPr txBox="1">
              <a:spLocks noChangeArrowheads="1"/>
            </p:cNvSpPr>
            <p:nvPr/>
          </p:nvSpPr>
          <p:spPr bwMode="auto">
            <a:xfrm>
              <a:off x="2177" y="4194"/>
              <a:ext cx="3583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ja-JP" sz="500" dirty="0">
                  <a:solidFill>
                    <a:srgbClr val="969696"/>
                  </a:solidFill>
                </a:rPr>
                <a:t>This information is the exclusive property of DENSO CORPORATION.</a:t>
              </a:r>
              <a:r>
                <a:rPr lang="ja-JP" altLang="en-US" sz="500" dirty="0">
                  <a:solidFill>
                    <a:srgbClr val="969696"/>
                  </a:solidFill>
                </a:rPr>
                <a:t>　</a:t>
              </a:r>
              <a:r>
                <a:rPr lang="en-US" altLang="ja-JP" sz="500" dirty="0">
                  <a:solidFill>
                    <a:srgbClr val="969696"/>
                  </a:solidFill>
                </a:rPr>
                <a:t>Without their consent, it may not be reproduced or given to third parties.</a:t>
              </a:r>
            </a:p>
          </p:txBody>
        </p:sp>
        <p:pic>
          <p:nvPicPr>
            <p:cNvPr id="1107" name="Picture 83" descr="DENSO right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" y="4146"/>
              <a:ext cx="11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" name="Picture 84" descr="DENSO[panton186C]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4129"/>
              <a:ext cx="512" cy="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&#12473;&#12486;&#12451;&#12540;&#12502;&#12539;&#12472;&#12519;&#12502;&#12474;" TargetMode="External"/><Relationship Id="rId3" Type="http://schemas.openxmlformats.org/officeDocument/2006/relationships/hyperlink" Target="https://ja.wikipedia.org/wiki/%E3%83%95%E3%82%A1%E3%82%A4%E3%83%AB:IPhone_3G.png" TargetMode="External"/><Relationship Id="rId7" Type="http://schemas.openxmlformats.org/officeDocument/2006/relationships/image" Target="../media/image47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png"/><Relationship Id="rId5" Type="http://schemas.openxmlformats.org/officeDocument/2006/relationships/hyperlink" Target="https://en.wikipedia.org/wiki/File:Nexus_One.png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ja.wikipedia.org/wiki/%E3%83%95%E3%82%A1%E3%82%A4%E3%83%AB:Tux.svg" TargetMode="External"/><Relationship Id="rId11" Type="http://schemas.openxmlformats.org/officeDocument/2006/relationships/image" Target="../media/image57.png"/><Relationship Id="rId5" Type="http://schemas.openxmlformats.org/officeDocument/2006/relationships/image" Target="../media/image44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hyperlink" Target="https://wiki.jenkins-ci.org/display/JA" TargetMode="Externa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95%E3%82%A1%E3%82%A4%E3%83%AB:Gstreamer-logo.sv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9.jpe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ja.wikipedia.org/wiki/%E3%83%95%E3%82%A1%E3%82%A4%E3%83%AB:Tizen_logo_and_wordmark.png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70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1.jpe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png"/><Relationship Id="rId9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441" name="Group 25"/>
          <p:cNvGrpSpPr>
            <a:grpSpLocks/>
          </p:cNvGrpSpPr>
          <p:nvPr/>
        </p:nvGrpSpPr>
        <p:grpSpPr bwMode="auto">
          <a:xfrm>
            <a:off x="0" y="6415088"/>
            <a:ext cx="9144000" cy="442912"/>
            <a:chOff x="0" y="4039"/>
            <a:chExt cx="5760" cy="279"/>
          </a:xfrm>
        </p:grpSpPr>
        <p:sp>
          <p:nvSpPr>
            <p:cNvPr id="572442" name="Rectangle 26"/>
            <p:cNvSpPr>
              <a:spLocks noChangeArrowheads="1"/>
            </p:cNvSpPr>
            <p:nvPr/>
          </p:nvSpPr>
          <p:spPr bwMode="auto">
            <a:xfrm>
              <a:off x="0" y="4039"/>
              <a:ext cx="5760" cy="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ja-JP" altLang="en-US" dirty="0"/>
            </a:p>
          </p:txBody>
        </p:sp>
        <p:sp>
          <p:nvSpPr>
            <p:cNvPr id="572443" name="Line 27"/>
            <p:cNvSpPr>
              <a:spLocks noChangeShapeType="1"/>
            </p:cNvSpPr>
            <p:nvPr/>
          </p:nvSpPr>
          <p:spPr bwMode="auto">
            <a:xfrm>
              <a:off x="0" y="4039"/>
              <a:ext cx="5760" cy="0"/>
            </a:xfrm>
            <a:prstGeom prst="line">
              <a:avLst/>
            </a:prstGeom>
            <a:noFill/>
            <a:ln w="31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ja-JP" altLang="en-US" dirty="0"/>
            </a:p>
          </p:txBody>
        </p:sp>
        <p:sp>
          <p:nvSpPr>
            <p:cNvPr id="572444" name="Text Box 28"/>
            <p:cNvSpPr txBox="1">
              <a:spLocks noChangeArrowheads="1"/>
            </p:cNvSpPr>
            <p:nvPr/>
          </p:nvSpPr>
          <p:spPr bwMode="auto">
            <a:xfrm>
              <a:off x="2177" y="4194"/>
              <a:ext cx="3583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altLang="ja-JP" sz="500" dirty="0">
                  <a:solidFill>
                    <a:srgbClr val="969696"/>
                  </a:solidFill>
                </a:rPr>
                <a:t>This information is the exclusive property of DENSO CORPORATION.</a:t>
              </a:r>
              <a:r>
                <a:rPr lang="ja-JP" altLang="en-US" sz="500" dirty="0">
                  <a:solidFill>
                    <a:srgbClr val="969696"/>
                  </a:solidFill>
                </a:rPr>
                <a:t>　</a:t>
              </a:r>
              <a:r>
                <a:rPr lang="en-US" altLang="ja-JP" sz="500" dirty="0">
                  <a:solidFill>
                    <a:srgbClr val="969696"/>
                  </a:solidFill>
                </a:rPr>
                <a:t>Without their consent, it may not be reproduced or given to third parties.</a:t>
              </a:r>
            </a:p>
          </p:txBody>
        </p:sp>
        <p:pic>
          <p:nvPicPr>
            <p:cNvPr id="572445" name="Picture 29" descr="DENSO righ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" y="4146"/>
              <a:ext cx="1122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2446" name="Picture 30" descr="DENSO[panton186C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4129"/>
              <a:ext cx="512" cy="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2464" name="Text Box 48"/>
          <p:cNvSpPr txBox="1">
            <a:spLocks noChangeArrowheads="1"/>
          </p:cNvSpPr>
          <p:nvPr/>
        </p:nvSpPr>
        <p:spPr bwMode="auto">
          <a:xfrm>
            <a:off x="-158565" y="1124744"/>
            <a:ext cx="9316751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0" rIns="900000">
            <a:spAutoFit/>
          </a:bodyPr>
          <a:lstStyle/>
          <a:p>
            <a:pPr>
              <a:spcBef>
                <a:spcPct val="80000"/>
              </a:spcBef>
            </a:pPr>
            <a:r>
              <a:rPr lang="en-US" altLang="ja-JP" sz="4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Linux experience in DENSO</a:t>
            </a:r>
          </a:p>
        </p:txBody>
      </p:sp>
      <p:sp>
        <p:nvSpPr>
          <p:cNvPr id="572465" name="Text Box 49"/>
          <p:cNvSpPr txBox="1">
            <a:spLocks noChangeArrowheads="1"/>
          </p:cNvSpPr>
          <p:nvPr/>
        </p:nvSpPr>
        <p:spPr bwMode="auto">
          <a:xfrm>
            <a:off x="-540568" y="2949912"/>
            <a:ext cx="5400600" cy="1631216"/>
          </a:xfrm>
          <a:prstGeom prst="rect">
            <a:avLst/>
          </a:prstGeom>
          <a:noFill/>
          <a:ln>
            <a:noFill/>
          </a:ln>
          <a:effectLst>
            <a:outerShdw dist="17957" dir="2697969" algn="ctr" rotWithShape="0">
              <a:srgbClr val="00336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8000">
            <a:spAutoFit/>
          </a:bodyPr>
          <a:lstStyle/>
          <a:p>
            <a:pPr>
              <a:spcBef>
                <a:spcPct val="5000"/>
              </a:spcBef>
            </a:pPr>
            <a:r>
              <a:rPr lang="en-US" altLang="ja-JP" sz="1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1. Introduction of DENSO</a:t>
            </a:r>
          </a:p>
          <a:p>
            <a:pPr>
              <a:spcBef>
                <a:spcPct val="5000"/>
              </a:spcBef>
            </a:pPr>
            <a:r>
              <a:rPr lang="en-US" altLang="ja-JP" sz="1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2. History and Future: IVI system with Linux</a:t>
            </a:r>
          </a:p>
          <a:p>
            <a:pPr>
              <a:spcBef>
                <a:spcPct val="5000"/>
              </a:spcBef>
            </a:pPr>
            <a:r>
              <a:rPr lang="en-US" altLang="ja-JP" sz="1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3. OSS Activity in DENSO</a:t>
            </a:r>
            <a:endParaRPr lang="ja-JP" altLang="en-US" sz="1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r>
              <a:rPr lang="en-US" altLang="ja-JP" sz="16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4. DENSO’s contribution to AGL</a:t>
            </a:r>
          </a:p>
          <a:p>
            <a:pPr>
              <a:spcBef>
                <a:spcPct val="5000"/>
              </a:spcBef>
            </a:pP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5. Vision of future products</a:t>
            </a:r>
          </a:p>
          <a:p>
            <a:pPr>
              <a:spcBef>
                <a:spcPct val="5000"/>
              </a:spcBef>
            </a:pP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6. Key message</a:t>
            </a:r>
            <a:endParaRPr lang="en-US" altLang="ja-JP" sz="16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9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2191504"/>
            <a:ext cx="8676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History and Future:</a:t>
            </a:r>
          </a:p>
          <a:p>
            <a:pPr algn="ctr"/>
            <a:r>
              <a:rPr 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IVI System with Linux       in DENSO</a:t>
            </a:r>
          </a:p>
        </p:txBody>
      </p:sp>
    </p:spTree>
    <p:extLst>
      <p:ext uri="{BB962C8B-B14F-4D97-AF65-F5344CB8AC3E}">
        <p14:creationId xmlns:p14="http://schemas.microsoft.com/office/powerpoint/2010/main" val="363421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IVI and Car Navigation with Linux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10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67544" y="1640541"/>
            <a:ext cx="766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~2008: DENSO developed Car Navigation by T-Kernel(RTOS).</a:t>
            </a:r>
          </a:p>
          <a:p>
            <a:pPr>
              <a:spcBef>
                <a:spcPts val="0"/>
              </a:spcBef>
            </a:pPr>
            <a:r>
              <a:rPr lang="en-US" altLang="ja-JP" sz="1800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Source code has been increasing to over 5Million lines. 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13370" y="2634177"/>
            <a:ext cx="758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The Year, 2008, was a turning point in CE and Embedded system.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957692" y="3325816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iPhone 3G and 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Android</a:t>
            </a:r>
            <a:endParaRPr 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45216" y="3041275"/>
            <a:ext cx="274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Smartphone launched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51422" y="3928309"/>
            <a:ext cx="77037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CE/Embedded system have already used Linux for many products.</a:t>
            </a:r>
          </a:p>
          <a:p>
            <a:endParaRPr lang="en-US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19936" y="868650"/>
            <a:ext cx="3985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Back Ground</a:t>
            </a:r>
            <a:r>
              <a:rPr lang="ja-JP" altLang="en-US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(Before Linux)</a:t>
            </a:r>
            <a:endParaRPr lang="en-US" sz="20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Picture 9" descr="http://www.tron.org/download/image/data/prd_tk_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92125"/>
            <a:ext cx="783201" cy="7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Phone 3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67" y="3068420"/>
            <a:ext cx="529914" cy="7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xus On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73" y="3065323"/>
            <a:ext cx="370467" cy="7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64274" y="5406315"/>
            <a:ext cx="8972222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 started developing Linux base Car Navigation system from </a:t>
            </a:r>
            <a:r>
              <a:rPr lang="en-US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2008</a:t>
            </a:r>
          </a:p>
        </p:txBody>
      </p:sp>
      <p:pic>
        <p:nvPicPr>
          <p:cNvPr id="5126" name="Picture 6" descr="CE Linu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92" y="4354643"/>
            <a:ext cx="1700779" cy="7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スティーブ・ジョブズ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60" y="3068420"/>
            <a:ext cx="733602" cy="7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cdn.mogile.archive.st-hatena.com/v1/image/hatenamatome/original/1716690535388554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56" y="3053642"/>
            <a:ext cx="768098" cy="76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4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IVI and Car Navigation with Linux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11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2699793" y="741175"/>
            <a:ext cx="3342176" cy="5635579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08102" y="739066"/>
            <a:ext cx="2484276" cy="5635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ホームベース 7"/>
          <p:cNvSpPr/>
          <p:nvPr/>
        </p:nvSpPr>
        <p:spPr bwMode="auto">
          <a:xfrm>
            <a:off x="107504" y="764335"/>
            <a:ext cx="2592288" cy="739036"/>
          </a:xfrm>
          <a:prstGeom prst="homePlat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Gen1: </a:t>
            </a: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Launching</a:t>
            </a:r>
            <a:endParaRPr 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0"/>
              </a:spcBef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kumimoji="1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(L/O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5998402" y="749724"/>
            <a:ext cx="2844316" cy="56355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5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ホームベース 9"/>
          <p:cNvSpPr/>
          <p:nvPr/>
        </p:nvSpPr>
        <p:spPr bwMode="auto">
          <a:xfrm>
            <a:off x="2699793" y="764861"/>
            <a:ext cx="3298610" cy="739036"/>
          </a:xfrm>
          <a:prstGeom prst="homePlat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Gen2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Bringing up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2012-201</a:t>
            </a:r>
            <a:r>
              <a:rPr kumimoji="1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(L/O</a:t>
            </a:r>
            <a:r>
              <a:rPr lang="ja-JP" alt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ホームベース 10"/>
          <p:cNvSpPr/>
          <p:nvPr/>
        </p:nvSpPr>
        <p:spPr bwMode="auto">
          <a:xfrm>
            <a:off x="5998402" y="764861"/>
            <a:ext cx="2844316" cy="739036"/>
          </a:xfrm>
          <a:prstGeom prst="homePlat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Gen3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Future</a:t>
            </a:r>
            <a:endParaRPr lang="en-US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2016-2019</a:t>
            </a:r>
            <a:r>
              <a:rPr kumimoji="1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kumimoji="1" lang="en-US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L/O?)</a:t>
            </a: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303574" y="5472110"/>
            <a:ext cx="2360658" cy="759432"/>
          </a:xfrm>
          <a:prstGeom prst="roundRect">
            <a:avLst>
              <a:gd name="adj" fmla="val 5720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Original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Linux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01626" y="1592363"/>
            <a:ext cx="3752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Join Linux Foundation and GENIVI. 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174307" y="1916832"/>
            <a:ext cx="251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AGL Platinum member </a:t>
            </a:r>
          </a:p>
        </p:txBody>
      </p:sp>
      <p:sp>
        <p:nvSpPr>
          <p:cNvPr id="42" name="角丸四角形 41"/>
          <p:cNvSpPr/>
          <p:nvPr/>
        </p:nvSpPr>
        <p:spPr bwMode="auto">
          <a:xfrm>
            <a:off x="3008797" y="4639323"/>
            <a:ext cx="2680601" cy="739756"/>
          </a:xfrm>
          <a:prstGeom prst="roundRect">
            <a:avLst>
              <a:gd name="adj" fmla="val 5720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GENIVI/OSS</a:t>
            </a:r>
          </a:p>
        </p:txBody>
      </p:sp>
      <p:sp>
        <p:nvSpPr>
          <p:cNvPr id="43" name="角丸四角形 42"/>
          <p:cNvSpPr/>
          <p:nvPr/>
        </p:nvSpPr>
        <p:spPr bwMode="auto">
          <a:xfrm>
            <a:off x="6273058" y="4510385"/>
            <a:ext cx="2440607" cy="797591"/>
          </a:xfrm>
          <a:prstGeom prst="roundRect">
            <a:avLst>
              <a:gd name="adj" fmla="val 5720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AGL distro</a:t>
            </a:r>
          </a:p>
        </p:txBody>
      </p:sp>
      <p:sp>
        <p:nvSpPr>
          <p:cNvPr id="44" name="星 5 43"/>
          <p:cNvSpPr/>
          <p:nvPr/>
        </p:nvSpPr>
        <p:spPr bwMode="auto">
          <a:xfrm>
            <a:off x="2915816" y="1592363"/>
            <a:ext cx="281676" cy="273947"/>
          </a:xfrm>
          <a:prstGeom prst="star5">
            <a:avLst/>
          </a:prstGeom>
          <a:solidFill>
            <a:srgbClr val="FFFF00"/>
          </a:solidFill>
          <a:ln>
            <a:solidFill>
              <a:srgbClr val="333333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星 5 45"/>
          <p:cNvSpPr/>
          <p:nvPr/>
        </p:nvSpPr>
        <p:spPr bwMode="auto">
          <a:xfrm>
            <a:off x="5929572" y="1930917"/>
            <a:ext cx="281676" cy="273947"/>
          </a:xfrm>
          <a:prstGeom prst="star5">
            <a:avLst/>
          </a:prstGeom>
          <a:solidFill>
            <a:srgbClr val="FFFF00"/>
          </a:solidFill>
          <a:ln>
            <a:solidFill>
              <a:srgbClr val="333333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 bwMode="auto">
          <a:xfrm>
            <a:off x="533195" y="4577153"/>
            <a:ext cx="474409" cy="86409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53" name="Picture 97" descr="Outl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77" y="5307976"/>
            <a:ext cx="552905" cy="49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Waylan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86" y="5207435"/>
            <a:ext cx="477755" cy="61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88078" y="5220305"/>
            <a:ext cx="850182" cy="5670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角丸四角形 55"/>
          <p:cNvSpPr/>
          <p:nvPr/>
        </p:nvSpPr>
        <p:spPr bwMode="auto">
          <a:xfrm>
            <a:off x="5949441" y="5910745"/>
            <a:ext cx="323617" cy="14356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514665" y="2356934"/>
            <a:ext cx="1800200" cy="1387435"/>
          </a:xfrm>
          <a:prstGeom prst="roundRect">
            <a:avLst>
              <a:gd name="adj" fmla="val 9368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Car Navigation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Media Player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Bluetooth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Telematics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Browser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Radio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Voice Recognition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,,,,</a:t>
            </a:r>
          </a:p>
        </p:txBody>
      </p:sp>
      <p:pic>
        <p:nvPicPr>
          <p:cNvPr id="1033" name="Picture 9" descr="http://www.tron.org/download/image/data/prd_tk_25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715149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upload.wikimedia.org/wikipedia/commons/thumb/3/35/Tux.svg/220px-Tux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6026398"/>
            <a:ext cx="554712" cy="6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角丸四角形 54"/>
          <p:cNvSpPr/>
          <p:nvPr/>
        </p:nvSpPr>
        <p:spPr bwMode="auto">
          <a:xfrm>
            <a:off x="2771417" y="2356934"/>
            <a:ext cx="1312717" cy="783193"/>
          </a:xfrm>
          <a:prstGeom prst="roundRect">
            <a:avLst>
              <a:gd name="adj" fmla="val 10602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Bluetooth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Telematics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Radio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,,,,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51" y="2494712"/>
            <a:ext cx="190452" cy="25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12" y="2908611"/>
            <a:ext cx="711522" cy="2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角丸四角形 60"/>
          <p:cNvSpPr/>
          <p:nvPr/>
        </p:nvSpPr>
        <p:spPr bwMode="auto">
          <a:xfrm>
            <a:off x="4163702" y="2356934"/>
            <a:ext cx="1691197" cy="903446"/>
          </a:xfrm>
          <a:prstGeom prst="roundRect">
            <a:avLst>
              <a:gd name="adj" fmla="val 9368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Car Navigation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Media Player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Browser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Voice Recognition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,,,,</a:t>
            </a:r>
          </a:p>
        </p:txBody>
      </p:sp>
      <p:sp>
        <p:nvSpPr>
          <p:cNvPr id="50" name="下矢印 49"/>
          <p:cNvSpPr/>
          <p:nvPr/>
        </p:nvSpPr>
        <p:spPr bwMode="auto">
          <a:xfrm>
            <a:off x="882026" y="3789707"/>
            <a:ext cx="1136428" cy="188005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15516" y="4146266"/>
            <a:ext cx="221847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Proprietary software from tkernel to Linux AS IS.</a:t>
            </a:r>
          </a:p>
        </p:txBody>
      </p:sp>
      <p:sp>
        <p:nvSpPr>
          <p:cNvPr id="60" name="下矢印 59"/>
          <p:cNvSpPr/>
          <p:nvPr/>
        </p:nvSpPr>
        <p:spPr bwMode="auto">
          <a:xfrm>
            <a:off x="3101626" y="3241882"/>
            <a:ext cx="1012177" cy="1487852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角丸四角形 66"/>
          <p:cNvSpPr/>
          <p:nvPr/>
        </p:nvSpPr>
        <p:spPr bwMode="auto">
          <a:xfrm>
            <a:off x="6520445" y="2369957"/>
            <a:ext cx="1691197" cy="903446"/>
          </a:xfrm>
          <a:prstGeom prst="roundRect">
            <a:avLst>
              <a:gd name="adj" fmla="val 9368"/>
            </a:avLst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Car Navigation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Media Player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Browser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Voice Recognition</a:t>
            </a:r>
          </a:p>
          <a:p>
            <a:pPr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,,,,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050126" y="3462356"/>
            <a:ext cx="103400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Reuse</a:t>
            </a:r>
          </a:p>
          <a:p>
            <a:pPr>
              <a:spcBef>
                <a:spcPts val="0"/>
              </a:spcBef>
            </a:pPr>
            <a:r>
              <a:rPr 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proprietary</a:t>
            </a:r>
          </a:p>
        </p:txBody>
      </p:sp>
      <p:sp>
        <p:nvSpPr>
          <p:cNvPr id="72" name="下矢印 71"/>
          <p:cNvSpPr/>
          <p:nvPr/>
        </p:nvSpPr>
        <p:spPr bwMode="auto">
          <a:xfrm>
            <a:off x="4531557" y="3241881"/>
            <a:ext cx="1085934" cy="148785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57215" y="3427510"/>
            <a:ext cx="1023434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Integrate</a:t>
            </a:r>
          </a:p>
          <a:p>
            <a:pPr>
              <a:spcBef>
                <a:spcPts val="0"/>
              </a:spcBef>
            </a:pPr>
            <a:r>
              <a:rPr 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Linux Apps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290960" y="423363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50%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4739175" y="420782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50%</a:t>
            </a: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38" y="2313546"/>
            <a:ext cx="760176" cy="15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" descr="ミックウェア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02536"/>
            <a:ext cx="579989" cy="2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96" y="3208296"/>
            <a:ext cx="872893" cy="1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6" descr="NuanceLogoBla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95" y="3315904"/>
            <a:ext cx="800520" cy="16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78" y="2840922"/>
            <a:ext cx="712016" cy="15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15" y="2214965"/>
            <a:ext cx="194984" cy="17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下矢印 72"/>
          <p:cNvSpPr/>
          <p:nvPr/>
        </p:nvSpPr>
        <p:spPr bwMode="auto">
          <a:xfrm>
            <a:off x="6677583" y="3204632"/>
            <a:ext cx="1634393" cy="1592520"/>
          </a:xfrm>
          <a:prstGeom prst="downArrow">
            <a:avLst>
              <a:gd name="adj1" fmla="val 50000"/>
              <a:gd name="adj2" fmla="val 40596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085207" y="4216261"/>
            <a:ext cx="75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100%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796334" y="3475010"/>
            <a:ext cx="1430731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Open </a:t>
            </a:r>
          </a:p>
          <a:p>
            <a:pPr algn="ctr">
              <a:spcBef>
                <a:spcPts val="0"/>
              </a:spcBef>
            </a:pPr>
            <a:r>
              <a:rPr 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Collaboration &amp;</a:t>
            </a:r>
          </a:p>
          <a:p>
            <a:pPr algn="ctr">
              <a:spcBef>
                <a:spcPts val="0"/>
              </a:spcBef>
            </a:pPr>
            <a:r>
              <a:rPr 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Synergy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799681" y="6015632"/>
            <a:ext cx="6140772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MOVE FAST in Next(3</a:t>
            </a:r>
            <a:r>
              <a:rPr lang="en-US" sz="2400" b="1" u="sng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rd</a:t>
            </a:r>
            <a:r>
              <a:rPr lang="en-US" sz="2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 Generation</a:t>
            </a:r>
          </a:p>
        </p:txBody>
      </p:sp>
    </p:spTree>
    <p:extLst>
      <p:ext uri="{BB962C8B-B14F-4D97-AF65-F5344CB8AC3E}">
        <p14:creationId xmlns:p14="http://schemas.microsoft.com/office/powerpoint/2010/main" val="2261085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Gen1: Launching(Dark Ages)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6F29-81C3-4ECA-BD54-5D710E0138F4}" type="slidenum">
              <a:rPr lang="en-US" altLang="ja-JP" smtClean="0"/>
              <a:pPr/>
              <a:t>12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85700"/>
              </p:ext>
            </p:extLst>
          </p:nvPr>
        </p:nvGraphicFramePr>
        <p:xfrm>
          <a:off x="-4407" y="1628800"/>
          <a:ext cx="9172157" cy="366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8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9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3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99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Gen1</a:t>
                      </a:r>
                      <a:r>
                        <a:rPr lang="en-US" baseline="0" dirty="0"/>
                        <a:t>: Original 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Issue</a:t>
                      </a:r>
                      <a:r>
                        <a:rPr lang="en-US" baseline="0" dirty="0"/>
                        <a:t>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0127"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T-Kernel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Original Linux</a:t>
                      </a:r>
                    </a:p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Still needs to effort maintain by DESNO alone.</a:t>
                      </a:r>
                      <a:endParaRPr lang="en-US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US" altLang="ja-JP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The latest security</a:t>
                      </a:r>
                      <a:r>
                        <a:rPr lang="en-US" altLang="ja-JP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patches.</a:t>
                      </a:r>
                      <a:endParaRPr lang="en-US" altLang="ja-JP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US" altLang="ja-JP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Much effort to fix bug.</a:t>
                      </a:r>
                    </a:p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US" altLang="ja-JP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Limited</a:t>
                      </a:r>
                      <a:r>
                        <a:rPr lang="en-US" altLang="ja-JP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number of Engineers to maintain.</a:t>
                      </a:r>
                      <a:endParaRPr lang="en-US" altLang="ja-JP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127"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T-Kernel</a:t>
                      </a: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interface only.</a:t>
                      </a:r>
                    </a:p>
                    <a:p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Proprietary interfaces…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Posix</a:t>
                      </a: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interfaces only.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Proprietary interfaces…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The latest application/features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Maintain proprietary middleware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127"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Own</a:t>
                      </a: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integration tools</a:t>
                      </a:r>
                      <a:endParaRPr lang="en-US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Inherit Own</a:t>
                      </a: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integration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Need efforts to integrate Apps with own integ tools.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Maintain own integ tools.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9" descr="http://www.tron.org/download/image/data/prd_tk_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17041"/>
            <a:ext cx="442591" cy="44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79512" y="740196"/>
            <a:ext cx="8369058" cy="769441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ja-JP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Strategy: Reuse Proprietary Software as much as possible. </a:t>
            </a: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　</a:t>
            </a:r>
            <a:r>
              <a:rPr lang="en-US" altLang="ja-JP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RTOS software migration.</a:t>
            </a:r>
            <a:endParaRPr lang="en-US" sz="2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496" y="5360583"/>
            <a:ext cx="9073008" cy="110799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spcBef>
                <a:spcPts val="0"/>
              </a:spcBef>
              <a:buBlip>
                <a:blip r:embed="rId4"/>
              </a:buBlip>
            </a:pPr>
            <a:r>
              <a:rPr 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Get knowledge and Experience of Linux</a:t>
            </a:r>
          </a:p>
          <a:p>
            <a:pPr marL="457200" indent="-457200" algn="ctr">
              <a:spcBef>
                <a:spcPts val="0"/>
              </a:spcBef>
              <a:buBlip>
                <a:blip r:embed="rId2"/>
              </a:buBlip>
            </a:pPr>
            <a:r>
              <a:rPr 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Not get benefit because of much effort; own implementation</a:t>
            </a:r>
          </a:p>
          <a:p>
            <a:pPr algn="ctr">
              <a:spcBef>
                <a:spcPts val="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　</a:t>
            </a:r>
            <a:r>
              <a:rPr lang="en-US" altLang="ja-JP" sz="2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How to reuse Linux Ecosystem more??</a:t>
            </a:r>
            <a:endParaRPr lang="en-US" sz="22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790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Gen2: Bring Linux more(getting better)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6F29-81C3-4ECA-BD54-5D710E0138F4}" type="slidenum">
              <a:rPr lang="en-US" altLang="ja-JP" smtClean="0"/>
              <a:pPr/>
              <a:t>13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175475"/>
              </p:ext>
            </p:extLst>
          </p:nvPr>
        </p:nvGraphicFramePr>
        <p:xfrm>
          <a:off x="179512" y="1484784"/>
          <a:ext cx="8838525" cy="357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5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4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Gen2:</a:t>
                      </a:r>
                      <a:r>
                        <a:rPr lang="en-US" baseline="0" dirty="0"/>
                        <a:t> GENIVI/OSS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Achievement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0127"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GENIVI Compliance Linux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Speed up to fix bugs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Easy to find engineers worldwide.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altLang="ja-JP" sz="17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127"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GENIVI Interface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OSS contribution as well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Wayland, GENIVI, AGL, Tizen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Collaborate partners in GENIVI.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Bringing up OSS to automotive quality.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0127"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Yocto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Jenkins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Easy integration of OSS.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Easy maintenance of integ tooling.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7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Automated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35390" y="837873"/>
            <a:ext cx="8369058" cy="430887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ja-JP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Strategy: Reuse GENIVI/OSS as much as possible</a:t>
            </a:r>
            <a:endParaRPr lang="en-US" sz="2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Picture 97" descr="Outl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48" y="2395081"/>
            <a:ext cx="536860" cy="4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60" y="4248825"/>
            <a:ext cx="1112587" cy="47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wiki.jenkins-ci.org/download/attachments/34930825/JA?version=2&amp;modificationDate=13061022070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52" y="446848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8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上下矢印 7"/>
          <p:cNvSpPr/>
          <p:nvPr/>
        </p:nvSpPr>
        <p:spPr bwMode="auto">
          <a:xfrm>
            <a:off x="8032440" y="2420888"/>
            <a:ext cx="364611" cy="1148875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 bwMode="auto">
          <a:xfrm>
            <a:off x="1442409" y="3605477"/>
            <a:ext cx="6209370" cy="1862394"/>
          </a:xfrm>
          <a:prstGeom prst="roundRect">
            <a:avLst>
              <a:gd name="adj" fmla="val 6036"/>
            </a:avLst>
          </a:prstGeom>
          <a:solidFill>
            <a:schemeClr val="accent3">
              <a:lumMod val="85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0" name="角丸四角形 129"/>
          <p:cNvSpPr/>
          <p:nvPr/>
        </p:nvSpPr>
        <p:spPr bwMode="auto">
          <a:xfrm>
            <a:off x="3984293" y="2537211"/>
            <a:ext cx="3590304" cy="986130"/>
          </a:xfrm>
          <a:prstGeom prst="roundRect">
            <a:avLst>
              <a:gd name="adj" fmla="val 6963"/>
            </a:avLst>
          </a:prstGeom>
          <a:ln>
            <a:solidFill>
              <a:schemeClr val="tx1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7" name="角丸四角形 126"/>
          <p:cNvSpPr/>
          <p:nvPr/>
        </p:nvSpPr>
        <p:spPr bwMode="auto">
          <a:xfrm>
            <a:off x="2400329" y="891169"/>
            <a:ext cx="4220229" cy="1192325"/>
          </a:xfrm>
          <a:prstGeom prst="roundRect">
            <a:avLst>
              <a:gd name="adj" fmla="val 6963"/>
            </a:avLst>
          </a:prstGeom>
          <a:ln>
            <a:solidFill>
              <a:schemeClr val="tx1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1453917" y="2538006"/>
            <a:ext cx="2421089" cy="986130"/>
          </a:xfrm>
          <a:prstGeom prst="roundRect">
            <a:avLst>
              <a:gd name="adj" fmla="val 6963"/>
            </a:avLst>
          </a:prstGeom>
          <a:ln>
            <a:solidFill>
              <a:schemeClr val="tx1"/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Gen2: Architecture and Interfaces</a:t>
            </a:r>
            <a:endParaRPr lang="en-US" b="1" i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角丸四角形 68"/>
          <p:cNvSpPr/>
          <p:nvPr/>
        </p:nvSpPr>
        <p:spPr bwMode="auto">
          <a:xfrm>
            <a:off x="1486175" y="4776478"/>
            <a:ext cx="6088421" cy="586094"/>
          </a:xfrm>
          <a:prstGeom prst="roundRect">
            <a:avLst>
              <a:gd name="adj" fmla="val 490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Linux Kernel</a:t>
            </a:r>
          </a:p>
          <a:p>
            <a:pPr algn="ctr" eaLnBrk="0" hangingPunct="0">
              <a:spcBef>
                <a:spcPct val="0"/>
              </a:spcBef>
            </a:pPr>
            <a:endParaRPr kumimoji="0" 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角丸四角形 70"/>
          <p:cNvSpPr/>
          <p:nvPr/>
        </p:nvSpPr>
        <p:spPr bwMode="auto">
          <a:xfrm>
            <a:off x="1486176" y="3644697"/>
            <a:ext cx="884181" cy="1040432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Wayland/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Westond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角丸四角形 71"/>
          <p:cNvSpPr/>
          <p:nvPr/>
        </p:nvSpPr>
        <p:spPr bwMode="auto">
          <a:xfrm>
            <a:off x="2448116" y="2622462"/>
            <a:ext cx="804708" cy="785864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Audio</a:t>
            </a:r>
            <a:b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Mgr.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" name="角丸四角形 73"/>
          <p:cNvSpPr/>
          <p:nvPr/>
        </p:nvSpPr>
        <p:spPr bwMode="auto">
          <a:xfrm>
            <a:off x="1485816" y="2622462"/>
            <a:ext cx="884181" cy="785864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Wayland</a:t>
            </a:r>
            <a:r>
              <a:rPr kumimoji="0" 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-IVI-Extension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4" name="直線コネクタ 83"/>
          <p:cNvCxnSpPr/>
          <p:nvPr/>
        </p:nvCxnSpPr>
        <p:spPr bwMode="auto">
          <a:xfrm flipV="1">
            <a:off x="1453917" y="3569763"/>
            <a:ext cx="7098725" cy="75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角丸四角形 87"/>
          <p:cNvSpPr/>
          <p:nvPr/>
        </p:nvSpPr>
        <p:spPr bwMode="auto">
          <a:xfrm>
            <a:off x="6924528" y="2622462"/>
            <a:ext cx="628803" cy="785864"/>
          </a:xfrm>
          <a:prstGeom prst="roundRect">
            <a:avLst>
              <a:gd name="adj" fmla="val 759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Life</a:t>
            </a:r>
            <a:r>
              <a:rPr kumimoji="0" 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cycle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0" name="角丸四角形 89"/>
          <p:cNvSpPr/>
          <p:nvPr/>
        </p:nvSpPr>
        <p:spPr bwMode="auto">
          <a:xfrm>
            <a:off x="4047996" y="2590547"/>
            <a:ext cx="683453" cy="796303"/>
          </a:xfrm>
          <a:prstGeom prst="roundRect">
            <a:avLst>
              <a:gd name="adj" fmla="val 759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Persistency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 bwMode="auto">
          <a:xfrm>
            <a:off x="2461947" y="4266102"/>
            <a:ext cx="791238" cy="429660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ALSA</a:t>
            </a:r>
          </a:p>
        </p:txBody>
      </p:sp>
      <p:sp>
        <p:nvSpPr>
          <p:cNvPr id="92" name="角丸四角形 91"/>
          <p:cNvSpPr/>
          <p:nvPr/>
        </p:nvSpPr>
        <p:spPr bwMode="auto">
          <a:xfrm>
            <a:off x="6992798" y="3648187"/>
            <a:ext cx="581799" cy="1047579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Systemd</a:t>
            </a:r>
          </a:p>
        </p:txBody>
      </p:sp>
      <p:sp>
        <p:nvSpPr>
          <p:cNvPr id="93" name="角丸四角形 92"/>
          <p:cNvSpPr/>
          <p:nvPr/>
        </p:nvSpPr>
        <p:spPr bwMode="auto">
          <a:xfrm>
            <a:off x="4058592" y="3654941"/>
            <a:ext cx="672857" cy="1040824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EET</a:t>
            </a:r>
          </a:p>
        </p:txBody>
      </p:sp>
      <p:sp>
        <p:nvSpPr>
          <p:cNvPr id="94" name="角丸四角形 93"/>
          <p:cNvSpPr/>
          <p:nvPr/>
        </p:nvSpPr>
        <p:spPr bwMode="auto">
          <a:xfrm>
            <a:off x="2474058" y="3644697"/>
            <a:ext cx="779127" cy="580712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Gstrea</a:t>
            </a:r>
          </a:p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Mer</a:t>
            </a:r>
          </a:p>
          <a:p>
            <a:pPr algn="ctr" eaLnBrk="0" hangingPunct="0">
              <a:spcBef>
                <a:spcPct val="0"/>
              </a:spcBef>
            </a:pPr>
            <a:endParaRPr kumimoji="0" lang="en-US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6" name="角丸四角形 95"/>
          <p:cNvSpPr/>
          <p:nvPr/>
        </p:nvSpPr>
        <p:spPr bwMode="auto">
          <a:xfrm>
            <a:off x="4821418" y="3664813"/>
            <a:ext cx="731910" cy="1020315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udev</a:t>
            </a:r>
          </a:p>
        </p:txBody>
      </p:sp>
      <p:sp>
        <p:nvSpPr>
          <p:cNvPr id="97" name="角丸四角形 96"/>
          <p:cNvSpPr/>
          <p:nvPr/>
        </p:nvSpPr>
        <p:spPr bwMode="auto">
          <a:xfrm>
            <a:off x="4821418" y="2603577"/>
            <a:ext cx="731910" cy="783273"/>
          </a:xfrm>
          <a:prstGeom prst="roundRect">
            <a:avLst>
              <a:gd name="adj" fmla="val 759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DeviceMgr.</a:t>
            </a:r>
          </a:p>
        </p:txBody>
      </p:sp>
      <p:sp>
        <p:nvSpPr>
          <p:cNvPr id="98" name="角丸四角形 97"/>
          <p:cNvSpPr/>
          <p:nvPr/>
        </p:nvSpPr>
        <p:spPr bwMode="auto">
          <a:xfrm>
            <a:off x="6271115" y="4354087"/>
            <a:ext cx="656264" cy="327398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TCPIP</a:t>
            </a:r>
          </a:p>
        </p:txBody>
      </p:sp>
      <p:sp>
        <p:nvSpPr>
          <p:cNvPr id="99" name="角丸四角形 98"/>
          <p:cNvSpPr/>
          <p:nvPr/>
        </p:nvSpPr>
        <p:spPr bwMode="auto">
          <a:xfrm rot="5400000">
            <a:off x="6114891" y="3811166"/>
            <a:ext cx="611163" cy="298714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dhclient</a:t>
            </a:r>
          </a:p>
        </p:txBody>
      </p:sp>
      <p:sp>
        <p:nvSpPr>
          <p:cNvPr id="103" name="角丸四角形 102"/>
          <p:cNvSpPr/>
          <p:nvPr/>
        </p:nvSpPr>
        <p:spPr bwMode="auto">
          <a:xfrm>
            <a:off x="2473678" y="3056759"/>
            <a:ext cx="757879" cy="292964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plugin</a:t>
            </a:r>
          </a:p>
        </p:txBody>
      </p:sp>
      <p:sp>
        <p:nvSpPr>
          <p:cNvPr id="105" name="角丸四角形 104"/>
          <p:cNvSpPr/>
          <p:nvPr/>
        </p:nvSpPr>
        <p:spPr bwMode="auto">
          <a:xfrm rot="5400000">
            <a:off x="2940098" y="4066493"/>
            <a:ext cx="1027647" cy="230891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Filesystem</a:t>
            </a:r>
          </a:p>
        </p:txBody>
      </p:sp>
      <p:sp>
        <p:nvSpPr>
          <p:cNvPr id="106" name="角丸四角形 105"/>
          <p:cNvSpPr/>
          <p:nvPr/>
        </p:nvSpPr>
        <p:spPr bwMode="auto">
          <a:xfrm rot="5400000">
            <a:off x="3192714" y="4074390"/>
            <a:ext cx="1030047" cy="212702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Socket</a:t>
            </a:r>
          </a:p>
        </p:txBody>
      </p:sp>
      <p:sp>
        <p:nvSpPr>
          <p:cNvPr id="107" name="角丸四角形 106"/>
          <p:cNvSpPr/>
          <p:nvPr/>
        </p:nvSpPr>
        <p:spPr bwMode="auto">
          <a:xfrm rot="5400000">
            <a:off x="5204240" y="4081854"/>
            <a:ext cx="1024170" cy="203655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IPC</a:t>
            </a:r>
          </a:p>
        </p:txBody>
      </p:sp>
      <p:sp>
        <p:nvSpPr>
          <p:cNvPr id="109" name="角丸四角形 108"/>
          <p:cNvSpPr/>
          <p:nvPr/>
        </p:nvSpPr>
        <p:spPr bwMode="auto">
          <a:xfrm rot="5400000">
            <a:off x="5505166" y="4022470"/>
            <a:ext cx="1033281" cy="313303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RPM</a:t>
            </a:r>
          </a:p>
        </p:txBody>
      </p:sp>
      <p:sp>
        <p:nvSpPr>
          <p:cNvPr id="110" name="角丸四角形 109"/>
          <p:cNvSpPr/>
          <p:nvPr/>
        </p:nvSpPr>
        <p:spPr bwMode="auto">
          <a:xfrm>
            <a:off x="3338117" y="2622462"/>
            <a:ext cx="483731" cy="785864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DLT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2" name="角丸四角形 111"/>
          <p:cNvSpPr/>
          <p:nvPr/>
        </p:nvSpPr>
        <p:spPr bwMode="auto">
          <a:xfrm>
            <a:off x="2467203" y="1384235"/>
            <a:ext cx="1693122" cy="627252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HMI</a:t>
            </a:r>
            <a:r>
              <a:rPr kumimoji="0" 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Framework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3" name="角丸四角形 112"/>
          <p:cNvSpPr/>
          <p:nvPr/>
        </p:nvSpPr>
        <p:spPr bwMode="auto">
          <a:xfrm>
            <a:off x="4332815" y="976915"/>
            <a:ext cx="407311" cy="1034572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Car Navigation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角丸四角形 113"/>
          <p:cNvSpPr/>
          <p:nvPr/>
        </p:nvSpPr>
        <p:spPr bwMode="auto">
          <a:xfrm>
            <a:off x="5687685" y="976915"/>
            <a:ext cx="407311" cy="1027598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Media Player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5" name="角丸四角形 114"/>
          <p:cNvSpPr/>
          <p:nvPr/>
        </p:nvSpPr>
        <p:spPr bwMode="auto">
          <a:xfrm>
            <a:off x="4774748" y="974688"/>
            <a:ext cx="407311" cy="1036799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Telematics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6" name="角丸四角形 115"/>
          <p:cNvSpPr/>
          <p:nvPr/>
        </p:nvSpPr>
        <p:spPr bwMode="auto">
          <a:xfrm>
            <a:off x="6156165" y="976915"/>
            <a:ext cx="407311" cy="1027598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Speech Recognition</a:t>
            </a:r>
          </a:p>
        </p:txBody>
      </p:sp>
      <p:sp>
        <p:nvSpPr>
          <p:cNvPr id="117" name="角丸四角形 116"/>
          <p:cNvSpPr/>
          <p:nvPr/>
        </p:nvSpPr>
        <p:spPr bwMode="auto">
          <a:xfrm>
            <a:off x="2467203" y="974688"/>
            <a:ext cx="1693122" cy="319537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HMI</a:t>
            </a:r>
            <a:r>
              <a:rPr kumimoji="0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9" name="角丸四角形 118"/>
          <p:cNvSpPr/>
          <p:nvPr/>
        </p:nvSpPr>
        <p:spPr bwMode="auto">
          <a:xfrm>
            <a:off x="5228819" y="976915"/>
            <a:ext cx="407311" cy="1034572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Back Guide Monitor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2" name="Picture 2" descr="Wayland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30" y="3569763"/>
            <a:ext cx="379075" cy="4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streamer-logo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12" y="3963122"/>
            <a:ext cx="756073" cy="22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角丸四角形 122"/>
          <p:cNvSpPr/>
          <p:nvPr/>
        </p:nvSpPr>
        <p:spPr bwMode="auto">
          <a:xfrm rot="5400000">
            <a:off x="6464334" y="3813765"/>
            <a:ext cx="611163" cy="298714"/>
          </a:xfrm>
          <a:prstGeom prst="roundRect">
            <a:avLst>
              <a:gd name="adj" fmla="val 7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kumimoji="0" 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pppd</a:t>
            </a:r>
          </a:p>
        </p:txBody>
      </p:sp>
      <p:sp>
        <p:nvSpPr>
          <p:cNvPr id="124" name="角丸四角形 123"/>
          <p:cNvSpPr/>
          <p:nvPr/>
        </p:nvSpPr>
        <p:spPr bwMode="auto">
          <a:xfrm>
            <a:off x="6249849" y="2622462"/>
            <a:ext cx="628803" cy="785864"/>
          </a:xfrm>
          <a:prstGeom prst="roundRect">
            <a:avLst>
              <a:gd name="adj" fmla="val 7597"/>
            </a:avLst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Conn.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Mgr.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5" name="直線コネクタ 124"/>
          <p:cNvCxnSpPr/>
          <p:nvPr/>
        </p:nvCxnSpPr>
        <p:spPr bwMode="auto">
          <a:xfrm>
            <a:off x="1442409" y="2400214"/>
            <a:ext cx="7110233" cy="2067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角丸四角形 11"/>
          <p:cNvSpPr/>
          <p:nvPr/>
        </p:nvSpPr>
        <p:spPr bwMode="auto">
          <a:xfrm>
            <a:off x="1370977" y="2538006"/>
            <a:ext cx="2525332" cy="2222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 bwMode="auto">
          <a:xfrm>
            <a:off x="10332640" y="2060848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直線矢印コネクタ 32"/>
          <p:cNvCxnSpPr/>
          <p:nvPr/>
        </p:nvCxnSpPr>
        <p:spPr bwMode="auto">
          <a:xfrm flipH="1">
            <a:off x="2633643" y="2071727"/>
            <a:ext cx="1876801" cy="45451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四角形吹き出し 34"/>
          <p:cNvSpPr/>
          <p:nvPr/>
        </p:nvSpPr>
        <p:spPr bwMode="auto">
          <a:xfrm>
            <a:off x="194523" y="937594"/>
            <a:ext cx="1836967" cy="1277273"/>
          </a:xfrm>
          <a:prstGeom prst="wedgeRectCallout">
            <a:avLst>
              <a:gd name="adj1" fmla="val 104498"/>
              <a:gd name="adj2" fmla="val 66527"/>
            </a:avLst>
          </a:prstGeom>
          <a:solidFill>
            <a:srgbClr val="FFFF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Target to use Standard Interface with OSS, GENIVI. Keep compatibility inter Products.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% applications reusable!!</a:t>
            </a:r>
            <a:endParaRPr kumimoji="1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6" name="Picture 97" descr="Outl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39" y="2514686"/>
            <a:ext cx="502969" cy="49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角丸四角形 127"/>
          <p:cNvSpPr/>
          <p:nvPr/>
        </p:nvSpPr>
        <p:spPr bwMode="auto">
          <a:xfrm>
            <a:off x="1560608" y="4354087"/>
            <a:ext cx="754370" cy="302980"/>
          </a:xfrm>
          <a:prstGeom prst="roundRect">
            <a:avLst>
              <a:gd name="adj" fmla="val 7597"/>
            </a:avLst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IVI-shell</a:t>
            </a:r>
          </a:p>
        </p:txBody>
      </p:sp>
      <p:sp>
        <p:nvSpPr>
          <p:cNvPr id="129" name="四角形吹き出し 128"/>
          <p:cNvSpPr/>
          <p:nvPr/>
        </p:nvSpPr>
        <p:spPr bwMode="auto">
          <a:xfrm>
            <a:off x="160057" y="3793338"/>
            <a:ext cx="1191465" cy="430887"/>
          </a:xfrm>
          <a:prstGeom prst="wedgeRectCallout">
            <a:avLst>
              <a:gd name="adj1" fmla="val 66670"/>
              <a:gd name="adj2" fmla="val 117349"/>
            </a:avLst>
          </a:prstGeom>
          <a:solidFill>
            <a:srgbClr val="FFFF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contribute IVI requirement.</a:t>
            </a:r>
            <a:endParaRPr kumimoji="1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四角形吹き出し 130"/>
          <p:cNvSpPr/>
          <p:nvPr/>
        </p:nvSpPr>
        <p:spPr bwMode="auto">
          <a:xfrm>
            <a:off x="6881845" y="1239872"/>
            <a:ext cx="1836967" cy="769441"/>
          </a:xfrm>
          <a:prstGeom prst="wedgeRectCallout">
            <a:avLst>
              <a:gd name="adj1" fmla="val -122704"/>
              <a:gd name="adj2" fmla="val 101457"/>
            </a:avLst>
          </a:prstGeom>
          <a:solidFill>
            <a:srgbClr val="FF00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Still</a:t>
            </a:r>
            <a:r>
              <a:rPr kumimoji="1" 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depend on </a:t>
            </a:r>
            <a:r>
              <a:rPr 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</a:t>
            </a:r>
            <a:r>
              <a:rPr kumimoji="1" 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roprietary interface. This shall be common thought AGL!</a:t>
            </a:r>
            <a:endParaRPr kumimoji="1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32" name="直線矢印コネクタ 131"/>
          <p:cNvCxnSpPr>
            <a:stCxn id="127" idx="2"/>
            <a:endCxn id="130" idx="0"/>
          </p:cNvCxnSpPr>
          <p:nvPr/>
        </p:nvCxnSpPr>
        <p:spPr bwMode="auto">
          <a:xfrm>
            <a:off x="4510444" y="2083494"/>
            <a:ext cx="1269001" cy="45371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テキスト ボックス 134"/>
          <p:cNvSpPr txBox="1"/>
          <p:nvPr/>
        </p:nvSpPr>
        <p:spPr>
          <a:xfrm>
            <a:off x="109910" y="5611887"/>
            <a:ext cx="8926585" cy="769441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 is using Key standard interfaces, Graphic, Audio, and Log for applications to allows to reuse the application.</a:t>
            </a:r>
          </a:p>
        </p:txBody>
      </p:sp>
      <p:sp>
        <p:nvSpPr>
          <p:cNvPr id="50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134225" y="342900"/>
            <a:ext cx="1905000" cy="457200"/>
          </a:xfrm>
        </p:spPr>
        <p:txBody>
          <a:bodyPr/>
          <a:lstStyle/>
          <a:p>
            <a:fld id="{011E6F29-81C3-4ECA-BD54-5D710E0138F4}" type="slidenum">
              <a:rPr lang="en-US" altLang="ja-JP" smtClean="0"/>
              <a:pPr/>
              <a:t>14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5" name="上下矢印 4"/>
          <p:cNvSpPr/>
          <p:nvPr/>
        </p:nvSpPr>
        <p:spPr bwMode="auto">
          <a:xfrm>
            <a:off x="8028384" y="3635262"/>
            <a:ext cx="373707" cy="1701620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四角形吹き出し 52"/>
          <p:cNvSpPr/>
          <p:nvPr/>
        </p:nvSpPr>
        <p:spPr bwMode="auto">
          <a:xfrm>
            <a:off x="7814677" y="4179121"/>
            <a:ext cx="1110570" cy="523220"/>
          </a:xfrm>
          <a:prstGeom prst="wedgeRectCallout">
            <a:avLst>
              <a:gd name="adj1" fmla="val 44058"/>
              <a:gd name="adj2" fmla="val 37769"/>
            </a:avLst>
          </a:prstGeom>
          <a:solidFill>
            <a:srgbClr val="99CC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Use</a:t>
            </a:r>
            <a:r>
              <a:rPr kumimoji="1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OSS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as it is. </a:t>
            </a:r>
            <a:endParaRPr kumimoji="1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四角形吹き出し 58"/>
          <p:cNvSpPr/>
          <p:nvPr/>
        </p:nvSpPr>
        <p:spPr bwMode="auto">
          <a:xfrm>
            <a:off x="7740650" y="2744229"/>
            <a:ext cx="1184597" cy="523220"/>
          </a:xfrm>
          <a:prstGeom prst="wedgeRectCallout">
            <a:avLst>
              <a:gd name="adj1" fmla="val 44058"/>
              <a:gd name="adj2" fmla="val 37769"/>
            </a:avLst>
          </a:prstGeom>
          <a:solidFill>
            <a:srgbClr val="99CC00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Automotive feature</a:t>
            </a:r>
          </a:p>
        </p:txBody>
      </p:sp>
    </p:spTree>
    <p:extLst>
      <p:ext uri="{BB962C8B-B14F-4D97-AF65-F5344CB8AC3E}">
        <p14:creationId xmlns:p14="http://schemas.microsoft.com/office/powerpoint/2010/main" val="416057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15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2780928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OSS Activity                 in DENSO </a:t>
            </a:r>
          </a:p>
        </p:txBody>
      </p:sp>
    </p:spTree>
    <p:extLst>
      <p:ext uri="{BB962C8B-B14F-4D97-AF65-F5344CB8AC3E}">
        <p14:creationId xmlns:p14="http://schemas.microsoft.com/office/powerpoint/2010/main" val="718992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 OSS achievement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6F29-81C3-4ECA-BD54-5D710E0138F4}" type="slidenum">
              <a:rPr lang="en-US" altLang="ja-JP" smtClean="0"/>
              <a:pPr/>
              <a:t>16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3" y="2428600"/>
            <a:ext cx="3400072" cy="269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7" descr="Ou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0" y="4319592"/>
            <a:ext cx="777222" cy="7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テキスト ボックス 47"/>
          <p:cNvSpPr txBox="1"/>
          <p:nvPr/>
        </p:nvSpPr>
        <p:spPr>
          <a:xfrm>
            <a:off x="323528" y="5475368"/>
            <a:ext cx="8586066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>
              <a:spcBef>
                <a:spcPts val="0"/>
              </a:spcBef>
              <a:buSzPct val="90000"/>
              <a:buFont typeface="Wingdings" panose="05000000000000000000" pitchFamily="2" charset="2"/>
              <a:buChar char="l"/>
            </a:pPr>
            <a:r>
              <a:rPr lang="en-US" altLang="ja-JP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DENSO’s contributions are well-recognized in GENIVI !</a:t>
            </a:r>
          </a:p>
          <a:p>
            <a:pPr marL="361950" lvl="1" indent="-184150">
              <a:spcBef>
                <a:spcPts val="0"/>
              </a:spcBef>
              <a:buSzPct val="90000"/>
              <a:buFont typeface="Wingdings" panose="05000000000000000000" pitchFamily="2" charset="2"/>
              <a:buChar char="l"/>
            </a:pPr>
            <a: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“Most Valuable Contributor” for the 3rd consecutive years:</a:t>
            </a:r>
            <a:br>
              <a:rPr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en-US" altLang="ja-JP" sz="18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2012: Jürnjakob Harder, 2013: Marko Hoyer, 2014: Nobuhiko Tanibata</a:t>
            </a:r>
          </a:p>
        </p:txBody>
      </p:sp>
      <p:sp>
        <p:nvSpPr>
          <p:cNvPr id="49" name="角丸四角形 48"/>
          <p:cNvSpPr/>
          <p:nvPr/>
        </p:nvSpPr>
        <p:spPr bwMode="auto">
          <a:xfrm>
            <a:off x="6804248" y="6369081"/>
            <a:ext cx="914400" cy="914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23928" y="764704"/>
            <a:ext cx="5175313" cy="132343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en-US" altLang="ja-JP" sz="16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More than 100 engineers active working with Product development.</a:t>
            </a:r>
          </a:p>
          <a:p>
            <a:pPr marL="285750" indent="-285750">
              <a:spcBef>
                <a:spcPts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16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Bringing up OSS to Product ready!</a:t>
            </a:r>
          </a:p>
          <a:p>
            <a:pPr marL="285750" indent="-285750">
              <a:spcBef>
                <a:spcPts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16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Tech session in GENIVI/AGL!</a:t>
            </a:r>
          </a:p>
          <a:p>
            <a:pPr marL="285750" indent="-285750">
              <a:spcBef>
                <a:spcPts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ja-JP" sz="16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Feedback product quality to OSS!!!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2528528" y="2276872"/>
            <a:ext cx="4491744" cy="3024336"/>
            <a:chOff x="2528528" y="2276872"/>
            <a:chExt cx="4491744" cy="3024336"/>
          </a:xfrm>
        </p:grpSpPr>
        <p:cxnSp>
          <p:nvCxnSpPr>
            <p:cNvPr id="33" name="直線矢印コネクタ 32"/>
            <p:cNvCxnSpPr/>
            <p:nvPr/>
          </p:nvCxnSpPr>
          <p:spPr bwMode="auto">
            <a:xfrm flipH="1">
              <a:off x="2528528" y="2823482"/>
              <a:ext cx="516548" cy="401535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直線コネクタ 34"/>
            <p:cNvCxnSpPr>
              <a:stCxn id="11" idx="1"/>
            </p:cNvCxnSpPr>
            <p:nvPr/>
          </p:nvCxnSpPr>
          <p:spPr bwMode="auto">
            <a:xfrm flipH="1" flipV="1">
              <a:off x="3625371" y="4217889"/>
              <a:ext cx="343316" cy="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線コネクタ 37"/>
            <p:cNvCxnSpPr>
              <a:stCxn id="12" idx="1"/>
            </p:cNvCxnSpPr>
            <p:nvPr/>
          </p:nvCxnSpPr>
          <p:spPr bwMode="auto">
            <a:xfrm flipH="1">
              <a:off x="3635467" y="4855748"/>
              <a:ext cx="324608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" name="グループ化 12"/>
            <p:cNvGrpSpPr/>
            <p:nvPr/>
          </p:nvGrpSpPr>
          <p:grpSpPr>
            <a:xfrm>
              <a:off x="2591259" y="2276872"/>
              <a:ext cx="4429013" cy="3024336"/>
              <a:chOff x="2591259" y="2276872"/>
              <a:chExt cx="4429013" cy="3024336"/>
            </a:xfrm>
          </p:grpSpPr>
          <p:cxnSp>
            <p:nvCxnSpPr>
              <p:cNvPr id="32" name="直線コネクタ 31"/>
              <p:cNvCxnSpPr/>
              <p:nvPr/>
            </p:nvCxnSpPr>
            <p:spPr bwMode="auto">
              <a:xfrm flipH="1">
                <a:off x="3045076" y="2816633"/>
                <a:ext cx="923611" cy="72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直線矢印コネクタ 33"/>
              <p:cNvCxnSpPr>
                <a:stCxn id="10" idx="1"/>
              </p:cNvCxnSpPr>
              <p:nvPr/>
            </p:nvCxnSpPr>
            <p:spPr bwMode="auto">
              <a:xfrm flipH="1">
                <a:off x="2599874" y="3598866"/>
                <a:ext cx="1368813" cy="179180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直線矢印コネクタ 35"/>
              <p:cNvCxnSpPr/>
              <p:nvPr/>
            </p:nvCxnSpPr>
            <p:spPr bwMode="auto">
              <a:xfrm flipH="1" flipV="1">
                <a:off x="2593711" y="4005066"/>
                <a:ext cx="1041756" cy="212823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7" name="直線矢印コネクタ 36"/>
              <p:cNvCxnSpPr/>
              <p:nvPr/>
            </p:nvCxnSpPr>
            <p:spPr bwMode="auto">
              <a:xfrm flipH="1" flipV="1">
                <a:off x="2591259" y="4245286"/>
                <a:ext cx="1044208" cy="610462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grpSp>
            <p:nvGrpSpPr>
              <p:cNvPr id="3" name="グループ化 2"/>
              <p:cNvGrpSpPr/>
              <p:nvPr/>
            </p:nvGrpSpPr>
            <p:grpSpPr>
              <a:xfrm>
                <a:off x="3889855" y="2276872"/>
                <a:ext cx="3130417" cy="3024336"/>
                <a:chOff x="3889855" y="2276872"/>
                <a:chExt cx="3130417" cy="3024336"/>
              </a:xfrm>
            </p:grpSpPr>
            <p:sp>
              <p:nvSpPr>
                <p:cNvPr id="57" name="角丸四角形 56"/>
                <p:cNvSpPr/>
                <p:nvPr/>
              </p:nvSpPr>
              <p:spPr bwMode="auto">
                <a:xfrm>
                  <a:off x="3909690" y="2276872"/>
                  <a:ext cx="3031466" cy="3024336"/>
                </a:xfrm>
                <a:prstGeom prst="roundRect">
                  <a:avLst>
                    <a:gd name="adj" fmla="val 4493"/>
                  </a:avLst>
                </a:prstGeom>
                <a:solidFill>
                  <a:srgbClr val="92D050"/>
                </a:solidFill>
                <a:ln/>
                <a:extLst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9" name="正方形/長方形 8"/>
                <p:cNvSpPr/>
                <p:nvPr/>
              </p:nvSpPr>
              <p:spPr bwMode="auto">
                <a:xfrm>
                  <a:off x="3960070" y="2633342"/>
                  <a:ext cx="2944324" cy="58158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10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System</a:t>
                  </a:r>
                  <a: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 Infrastructure: </a:t>
                  </a:r>
                  <a:b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</a:br>
                  <a: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- Lifecycle management, Persistence subsystem</a:t>
                  </a:r>
                </a:p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charset="0"/>
                      <a:ea typeface="ＭＳ Ｐゴシック" pitchFamily="50" charset="-128"/>
                    </a:rPr>
                    <a:t>-</a:t>
                  </a:r>
                  <a:r>
                    <a:rPr kumimoji="0" lang="en-US" altLang="ja-JP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charset="0"/>
                      <a:ea typeface="ＭＳ Ｐゴシック" pitchFamily="50" charset="-128"/>
                    </a:rPr>
                    <a:t> Diagnostic Log and Trace (DLT)</a:t>
                  </a:r>
                  <a:endParaRPr kumimoji="0" lang="ja-JP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" name="正方形/長方形 9"/>
                <p:cNvSpPr/>
                <p:nvPr/>
              </p:nvSpPr>
              <p:spPr bwMode="auto">
                <a:xfrm>
                  <a:off x="3968687" y="3308075"/>
                  <a:ext cx="2944324" cy="58158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10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Media and Graphics</a:t>
                  </a:r>
                  <a: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: </a:t>
                  </a:r>
                  <a:b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</a:br>
                  <a: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- Audio Manager</a:t>
                  </a:r>
                </a:p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charset="0"/>
                      <a:ea typeface="ＭＳ Ｐゴシック" pitchFamily="50" charset="-128"/>
                    </a:rPr>
                    <a:t>-</a:t>
                  </a:r>
                  <a:r>
                    <a:rPr kumimoji="0" lang="en-US" altLang="ja-JP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charset="0"/>
                      <a:ea typeface="ＭＳ Ｐゴシック" pitchFamily="50" charset="-128"/>
                    </a:rPr>
                    <a:t> IVI Layer Manager (Weston, ivi-shell extension)</a:t>
                  </a:r>
                  <a:endParaRPr kumimoji="0" lang="ja-JP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" name="正方形/長方形 10"/>
                <p:cNvSpPr/>
                <p:nvPr/>
              </p:nvSpPr>
              <p:spPr bwMode="auto">
                <a:xfrm>
                  <a:off x="3968687" y="4005065"/>
                  <a:ext cx="2944321" cy="425649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10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CE Connectivity</a:t>
                  </a:r>
                  <a: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: </a:t>
                  </a:r>
                  <a:b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</a:br>
                  <a: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- Media-Playback, Smart Device Connectivity </a:t>
                  </a:r>
                  <a:endParaRPr kumimoji="0" lang="ja-JP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" name="正方形/長方形 11"/>
                <p:cNvSpPr/>
                <p:nvPr/>
              </p:nvSpPr>
              <p:spPr bwMode="auto">
                <a:xfrm>
                  <a:off x="3960075" y="4488626"/>
                  <a:ext cx="2944320" cy="734244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sz="10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Networking</a:t>
                  </a:r>
                  <a: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: </a:t>
                  </a:r>
                  <a:b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</a:br>
                  <a:r>
                    <a:rPr kumimoji="0" lang="en-US" altLang="ja-JP" sz="1000" b="0" i="0" u="none" strike="noStrike" cap="none" normalizeH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rial" charset="0"/>
                      <a:ea typeface="ＭＳ Ｐゴシック" pitchFamily="50" charset="-128"/>
                    </a:rPr>
                    <a:t>- Inter Node Communication (e.g. App processor and Vehicle processor) </a:t>
                  </a:r>
                </a:p>
                <a:p>
                  <a:pPr marL="0" marR="0" indent="0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ja-JP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charset="0"/>
                      <a:ea typeface="ＭＳ Ｐゴシック" pitchFamily="50" charset="-128"/>
                    </a:rPr>
                    <a:t>- Ethernet-based networking (e.g. AVB,</a:t>
                  </a:r>
                  <a:r>
                    <a:rPr kumimoji="0" lang="en-US" altLang="ja-JP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Arial" charset="0"/>
                      <a:ea typeface="ＭＳ Ｐゴシック" pitchFamily="50" charset="-128"/>
                    </a:rPr>
                    <a:t> DoIP)</a:t>
                  </a:r>
                  <a:endParaRPr kumimoji="0" lang="ja-JP" altLang="en-US" sz="10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pic>
              <p:nvPicPr>
                <p:cNvPr id="54" name="Picture 3" descr="DENSO_RED_734mm_RGB_72dpi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0562" y="2322042"/>
                  <a:ext cx="891345" cy="291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5" name="角丸四角形 54"/>
                <p:cNvSpPr/>
                <p:nvPr/>
              </p:nvSpPr>
              <p:spPr bwMode="auto">
                <a:xfrm>
                  <a:off x="3889855" y="2633342"/>
                  <a:ext cx="3130417" cy="2589528"/>
                </a:xfrm>
                <a:prstGeom prst="round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6" name="角丸四角形 55"/>
                <p:cNvSpPr/>
                <p:nvPr/>
              </p:nvSpPr>
              <p:spPr bwMode="auto">
                <a:xfrm>
                  <a:off x="3895290" y="2633342"/>
                  <a:ext cx="3124982" cy="2667866"/>
                </a:xfrm>
                <a:prstGeom prst="round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1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</p:grpSp>
      </p:grpSp>
      <p:grpSp>
        <p:nvGrpSpPr>
          <p:cNvPr id="18" name="グループ化 17"/>
          <p:cNvGrpSpPr/>
          <p:nvPr/>
        </p:nvGrpSpPr>
        <p:grpSpPr>
          <a:xfrm>
            <a:off x="7000220" y="2316467"/>
            <a:ext cx="2469081" cy="2912733"/>
            <a:chOff x="7000220" y="2316467"/>
            <a:chExt cx="2469081" cy="2912733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7027962" y="3672753"/>
              <a:ext cx="20112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i="1" dirty="0">
                  <a:solidFill>
                    <a:schemeClr val="accent1">
                      <a:lumMod val="50000"/>
                    </a:schemeClr>
                  </a:solidFill>
                </a:rPr>
                <a:t>Contribution</a:t>
              </a: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7000220" y="2316467"/>
              <a:ext cx="2469081" cy="2912733"/>
              <a:chOff x="7000220" y="2316467"/>
              <a:chExt cx="2469081" cy="2912733"/>
            </a:xfrm>
          </p:grpSpPr>
          <p:sp>
            <p:nvSpPr>
              <p:cNvPr id="51" name="上下矢印 50"/>
              <p:cNvSpPr/>
              <p:nvPr/>
            </p:nvSpPr>
            <p:spPr bwMode="auto">
              <a:xfrm rot="5400000">
                <a:off x="7038772" y="3948728"/>
                <a:ext cx="881880" cy="958984"/>
              </a:xfrm>
              <a:prstGeom prst="upDownArrow">
                <a:avLst>
                  <a:gd name="adj1" fmla="val 50000"/>
                  <a:gd name="adj2" fmla="val 32494"/>
                </a:avLst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52" name="Picture 2" descr="Wayland log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8384" y="3842030"/>
                <a:ext cx="744996" cy="955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6" descr="Tizen logo and wordmark.pn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5971" y="4692940"/>
                <a:ext cx="1623270" cy="536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上下矢印 58"/>
              <p:cNvSpPr/>
              <p:nvPr/>
            </p:nvSpPr>
            <p:spPr bwMode="auto">
              <a:xfrm rot="5400000">
                <a:off x="7038772" y="2544757"/>
                <a:ext cx="881880" cy="958984"/>
              </a:xfrm>
              <a:prstGeom prst="upDownArrow">
                <a:avLst>
                  <a:gd name="adj1" fmla="val 50000"/>
                  <a:gd name="adj2" fmla="val 32494"/>
                </a:avLst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pic>
            <p:nvPicPr>
              <p:cNvPr id="60" name="Picture 34" descr="P13 市販向けナビ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9204" y="2564904"/>
                <a:ext cx="1117568" cy="613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テキスト ボックス 60"/>
              <p:cNvSpPr txBox="1"/>
              <p:nvPr/>
            </p:nvSpPr>
            <p:spPr>
              <a:xfrm>
                <a:off x="7020272" y="2316467"/>
                <a:ext cx="20189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600" b="1" i="1" dirty="0">
                    <a:solidFill>
                      <a:schemeClr val="accent1">
                        <a:lumMod val="50000"/>
                      </a:schemeClr>
                    </a:solidFill>
                  </a:rPr>
                  <a:t>Feedback</a:t>
                </a: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7963230" y="3076500"/>
                <a:ext cx="150607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300" b="1" dirty="0"/>
                  <a:t>Product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altLang="ja-JP" sz="1300" b="1" dirty="0"/>
                  <a:t>development </a:t>
                </a:r>
              </a:p>
            </p:txBody>
          </p:sp>
        </p:grpSp>
      </p:grpSp>
      <p:grpSp>
        <p:nvGrpSpPr>
          <p:cNvPr id="17" name="グループ化 16"/>
          <p:cNvGrpSpPr/>
          <p:nvPr/>
        </p:nvGrpSpPr>
        <p:grpSpPr>
          <a:xfrm>
            <a:off x="223096" y="764704"/>
            <a:ext cx="3672194" cy="1743367"/>
            <a:chOff x="223096" y="764704"/>
            <a:chExt cx="3672194" cy="1743367"/>
          </a:xfrm>
        </p:grpSpPr>
        <p:pic>
          <p:nvPicPr>
            <p:cNvPr id="5" name="Picture 8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96" y="764704"/>
              <a:ext cx="956614" cy="691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 bwMode="auto">
            <a:xfrm>
              <a:off x="1750049" y="1066278"/>
              <a:ext cx="385827" cy="482809"/>
            </a:xfrm>
            <a:prstGeom prst="rect">
              <a:avLst/>
            </a:prstGeom>
            <a:solidFill>
              <a:srgbClr val="9DAFD7">
                <a:lumMod val="40000"/>
                <a:lumOff val="6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vert270" lIns="96802" tIns="48402" rIns="96802" bIns="48402" anchor="ctr" anchorCtr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E</a:t>
              </a:r>
              <a:r>
                <a:rPr kumimoji="0" lang="de-DE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xpert </a:t>
              </a:r>
              <a:r>
                <a:rPr kumimoji="0" lang="de-DE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G</a:t>
              </a:r>
              <a:r>
                <a:rPr kumimoji="0" lang="de-DE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roup</a:t>
              </a:r>
              <a:endPara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Rectangle 10"/>
            <p:cNvSpPr/>
            <p:nvPr/>
          </p:nvSpPr>
          <p:spPr bwMode="auto">
            <a:xfrm>
              <a:off x="2188921" y="1066277"/>
              <a:ext cx="385827" cy="482809"/>
            </a:xfrm>
            <a:prstGeom prst="rect">
              <a:avLst/>
            </a:prstGeom>
            <a:solidFill>
              <a:srgbClr val="9DAFD7">
                <a:lumMod val="40000"/>
                <a:lumOff val="6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vert270" lIns="96802" tIns="48402" rIns="96802" bIns="48402" anchor="ctr" anchorCtr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E</a:t>
              </a:r>
              <a:r>
                <a:rPr kumimoji="0" lang="de-DE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xpert </a:t>
              </a:r>
              <a:r>
                <a:rPr kumimoji="0" lang="de-DE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G</a:t>
              </a:r>
              <a:r>
                <a:rPr kumimoji="0" lang="de-DE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roup</a:t>
              </a:r>
              <a:endPara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Rectangle 10"/>
            <p:cNvSpPr/>
            <p:nvPr/>
          </p:nvSpPr>
          <p:spPr bwMode="auto">
            <a:xfrm>
              <a:off x="1314233" y="1066278"/>
              <a:ext cx="385827" cy="482809"/>
            </a:xfrm>
            <a:prstGeom prst="rect">
              <a:avLst/>
            </a:prstGeom>
            <a:solidFill>
              <a:srgbClr val="9DAFD7">
                <a:lumMod val="40000"/>
                <a:lumOff val="6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vert270" lIns="96802" tIns="48402" rIns="96802" bIns="48402" anchor="ctr" anchorCtr="0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E</a:t>
              </a:r>
              <a:r>
                <a:rPr kumimoji="0" lang="de-DE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xpert </a:t>
              </a:r>
              <a:r>
                <a:rPr kumimoji="0" lang="de-DE" altLang="ja-JP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G</a:t>
              </a:r>
              <a:r>
                <a:rPr kumimoji="0" lang="de-DE" altLang="ja-JP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roup</a:t>
              </a:r>
              <a:endParaRPr kumimoji="0" lang="en-US" altLang="ja-JP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Rectangle 18"/>
            <p:cNvSpPr/>
            <p:nvPr/>
          </p:nvSpPr>
          <p:spPr bwMode="auto">
            <a:xfrm rot="16200000">
              <a:off x="1985147" y="27572"/>
              <a:ext cx="334307" cy="1836816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vert" lIns="96802" tIns="48402" rIns="96802" bIns="48402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S</a:t>
              </a:r>
              <a:r>
                <a:rPr kumimoji="0" lang="de-DE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ystem </a:t>
              </a:r>
              <a:r>
                <a:rPr kumimoji="0" lang="de-DE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A</a:t>
              </a:r>
              <a:r>
                <a:rPr kumimoji="0" lang="de-DE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rchitecture </a:t>
              </a:r>
              <a:r>
                <a:rPr kumimoji="0" lang="de-DE" altLang="ja-JP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T</a:t>
              </a:r>
              <a:r>
                <a:rPr kumimoji="0" lang="de-DE" altLang="ja-JP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</a:rPr>
                <a:t>eam</a:t>
              </a:r>
              <a:endParaRPr kumimoji="0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上下矢印 38"/>
            <p:cNvSpPr/>
            <p:nvPr/>
          </p:nvSpPr>
          <p:spPr bwMode="auto">
            <a:xfrm>
              <a:off x="625266" y="1549087"/>
              <a:ext cx="881880" cy="958984"/>
            </a:xfrm>
            <a:prstGeom prst="upDownArrow">
              <a:avLst>
                <a:gd name="adj1" fmla="val 50000"/>
                <a:gd name="adj2" fmla="val 3249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814951" y="1749589"/>
              <a:ext cx="30803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altLang="ja-JP" sz="1600" b="1" i="1" dirty="0">
                  <a:solidFill>
                    <a:schemeClr val="accent1">
                      <a:lumMod val="50000"/>
                    </a:schemeClr>
                  </a:solidFill>
                </a:rPr>
                <a:t>Alignment and harmonization</a:t>
              </a:r>
            </a:p>
            <a:p>
              <a:pPr algn="ctr">
                <a:spcBef>
                  <a:spcPts val="0"/>
                </a:spcBef>
              </a:pPr>
              <a:r>
                <a:rPr lang="en-US" altLang="ja-JP" sz="1600" b="1" i="1" dirty="0">
                  <a:solidFill>
                    <a:schemeClr val="accent1">
                      <a:lumMod val="50000"/>
                    </a:schemeClr>
                  </a:solidFill>
                </a:rPr>
                <a:t>In technical point of view</a:t>
              </a:r>
            </a:p>
          </p:txBody>
        </p:sp>
        <p:pic>
          <p:nvPicPr>
            <p:cNvPr id="41" name="Picture 3" descr="DENSO_RED_734mm_RGB_72dp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122" y="1016562"/>
              <a:ext cx="891345" cy="29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DENSO OSS achievement for cockpit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6F29-81C3-4ECA-BD54-5D710E0138F4}" type="slidenum">
              <a:rPr lang="en-US" altLang="ja-JP" smtClean="0"/>
              <a:pPr/>
              <a:t>17</a:t>
            </a:fld>
            <a:r>
              <a:rPr lang="en-US" altLang="ja-JP" dirty="0" smtClean="0"/>
              <a:t> </a:t>
            </a:r>
            <a:r>
              <a:rPr lang="en-US" altLang="ja-JP" sz="900" dirty="0" smtClean="0"/>
              <a:t>/ 22</a:t>
            </a:r>
            <a:endParaRPr lang="en-US" altLang="ja-JP" sz="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29144"/>
            <a:ext cx="109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6623"/>
            <a:ext cx="8276887" cy="41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94045"/>
            <a:ext cx="109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87824" y="1340768"/>
            <a:ext cx="1960793" cy="369332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Multimedia ECU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7861" y="1221202"/>
            <a:ext cx="1805302" cy="52322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Instrument cluster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ECU</a:t>
            </a:r>
          </a:p>
        </p:txBody>
      </p:sp>
      <p:sp>
        <p:nvSpPr>
          <p:cNvPr id="10" name="上矢印 9"/>
          <p:cNvSpPr/>
          <p:nvPr/>
        </p:nvSpPr>
        <p:spPr>
          <a:xfrm>
            <a:off x="3643523" y="2314919"/>
            <a:ext cx="360040" cy="231704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819987" y="2351467"/>
            <a:ext cx="360040" cy="231704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四角形吹き出し 31"/>
          <p:cNvSpPr/>
          <p:nvPr/>
        </p:nvSpPr>
        <p:spPr bwMode="auto">
          <a:xfrm>
            <a:off x="5076056" y="908720"/>
            <a:ext cx="1656184" cy="1169551"/>
          </a:xfrm>
          <a:prstGeom prst="wedgeRectCallout">
            <a:avLst>
              <a:gd name="adj1" fmla="val -73209"/>
              <a:gd name="adj2" fmla="val 170975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 can propose reference implementation for Franca IDL. 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四角形吹き出し 32"/>
          <p:cNvSpPr/>
          <p:nvPr/>
        </p:nvSpPr>
        <p:spPr bwMode="auto">
          <a:xfrm>
            <a:off x="5076056" y="924675"/>
            <a:ext cx="1656184" cy="1169551"/>
          </a:xfrm>
          <a:prstGeom prst="wedgeRectCallout">
            <a:avLst>
              <a:gd name="adj1" fmla="val -46266"/>
              <a:gd name="adj2" fmla="val 386137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 can propose reference implementation for Franca IDL. 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99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DENSO OSS achievement for cockpit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6F29-81C3-4ECA-BD54-5D710E0138F4}" type="slidenum">
              <a:rPr lang="en-US" altLang="ja-JP" smtClean="0"/>
              <a:pPr/>
              <a:t>18</a:t>
            </a:fld>
            <a:r>
              <a:rPr lang="en-US" altLang="ja-JP" dirty="0" smtClean="0"/>
              <a:t> </a:t>
            </a:r>
            <a:r>
              <a:rPr lang="en-US" altLang="ja-JP" sz="900" dirty="0" smtClean="0"/>
              <a:t>/ 22</a:t>
            </a:r>
            <a:endParaRPr lang="en-US" altLang="ja-JP" sz="9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29144"/>
            <a:ext cx="109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46623"/>
            <a:ext cx="8276887" cy="41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94045"/>
            <a:ext cx="1095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87824" y="1340768"/>
            <a:ext cx="1960793" cy="369332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Multimedia ECU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7861" y="1221202"/>
            <a:ext cx="1805302" cy="52322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Instrument cluster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ECU</a:t>
            </a:r>
          </a:p>
        </p:txBody>
      </p:sp>
      <p:sp>
        <p:nvSpPr>
          <p:cNvPr id="10" name="上矢印 9"/>
          <p:cNvSpPr/>
          <p:nvPr/>
        </p:nvSpPr>
        <p:spPr>
          <a:xfrm>
            <a:off x="3643523" y="2314919"/>
            <a:ext cx="360040" cy="231704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819987" y="2351467"/>
            <a:ext cx="360040" cy="231704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922048" y="2587749"/>
            <a:ext cx="5981115" cy="3289523"/>
            <a:chOff x="2922048" y="2587749"/>
            <a:chExt cx="5981115" cy="3289523"/>
          </a:xfrm>
        </p:grpSpPr>
        <p:sp>
          <p:nvSpPr>
            <p:cNvPr id="12" name="屈折矢印 11"/>
            <p:cNvSpPr/>
            <p:nvPr/>
          </p:nvSpPr>
          <p:spPr>
            <a:xfrm flipH="1">
              <a:off x="3643523" y="2600587"/>
              <a:ext cx="1360524" cy="1260461"/>
            </a:xfrm>
            <a:prstGeom prst="bentUpArrow">
              <a:avLst>
                <a:gd name="adj1" fmla="val 9041"/>
                <a:gd name="adj2" fmla="val 13620"/>
                <a:gd name="adj3" fmla="val 25847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屈折矢印 12"/>
            <p:cNvSpPr/>
            <p:nvPr/>
          </p:nvSpPr>
          <p:spPr>
            <a:xfrm>
              <a:off x="5364088" y="2587749"/>
              <a:ext cx="2815939" cy="1404477"/>
            </a:xfrm>
            <a:prstGeom prst="bentUpArrow">
              <a:avLst>
                <a:gd name="adj1" fmla="val 9578"/>
                <a:gd name="adj2" fmla="val 10991"/>
                <a:gd name="adj3" fmla="val 2197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2922048" y="3289987"/>
              <a:ext cx="1577944" cy="571061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Telematics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information</a:t>
              </a: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7266242" y="3940493"/>
              <a:ext cx="1636921" cy="684447"/>
            </a:xfrm>
            <a:prstGeom prst="roundRect">
              <a:avLst>
                <a:gd name="adj" fmla="val 10185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Traffic Jam information</a:t>
              </a:r>
            </a:p>
          </p:txBody>
        </p:sp>
        <p:sp>
          <p:nvSpPr>
            <p:cNvPr id="16" name="左右矢印 15"/>
            <p:cNvSpPr/>
            <p:nvPr/>
          </p:nvSpPr>
          <p:spPr>
            <a:xfrm>
              <a:off x="3306871" y="5013176"/>
              <a:ext cx="4145449" cy="503060"/>
            </a:xfrm>
            <a:prstGeom prst="leftRightArrow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3840238" y="5264706"/>
              <a:ext cx="2931820" cy="612566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Standard Protocol at Wayland/Weston</a:t>
              </a:r>
            </a:p>
          </p:txBody>
        </p:sp>
      </p:grpSp>
      <p:sp>
        <p:nvSpPr>
          <p:cNvPr id="19" name="四角形吹き出し 18"/>
          <p:cNvSpPr/>
          <p:nvPr/>
        </p:nvSpPr>
        <p:spPr bwMode="auto">
          <a:xfrm>
            <a:off x="5076056" y="924675"/>
            <a:ext cx="1656184" cy="1384995"/>
          </a:xfrm>
          <a:prstGeom prst="wedgeRectCallout">
            <a:avLst>
              <a:gd name="adj1" fmla="val -22415"/>
              <a:gd name="adj2" fmla="val 47132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 can propose Standard way to manage HMI to be displayed in Inter ECUs.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四角形吹き出し 19"/>
          <p:cNvSpPr/>
          <p:nvPr/>
        </p:nvSpPr>
        <p:spPr bwMode="auto">
          <a:xfrm>
            <a:off x="6229210" y="5905223"/>
            <a:ext cx="2446219" cy="954107"/>
          </a:xfrm>
          <a:prstGeom prst="wedgeRectCallout">
            <a:avLst>
              <a:gd name="adj1" fmla="val -22415"/>
              <a:gd name="adj2" fmla="val 47132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Several Physical </a:t>
            </a:r>
            <a:r>
              <a:rPr lang="en-US" sz="14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communitcation</a:t>
            </a:r>
            <a:r>
              <a:rPr 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would be supported. E.g. </a:t>
            </a:r>
            <a:r>
              <a:rPr lang="en-US" sz="14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virtIO</a:t>
            </a:r>
            <a:r>
              <a:rPr 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EthernetAVB</a:t>
            </a:r>
            <a:r>
              <a:rPr 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or RTP</a:t>
            </a:r>
            <a:endParaRPr kumimoji="1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6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1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3322727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Kazuo Tsubouchi started to work for DENSO Corp. in 2001. as a software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engineer of DENSO Navigation system.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Since then, he has been working for device driver, middleware and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operating system related software.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He has developed such kind of software running on WindowCE, RTOS, Linux.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And since 2010 he focused on the embedded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Linux system for DENSO IVI system.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Kazuo Tsubouchi is currently General Manager of ICT(Information and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Communication Technology) Div 2 at DENSO Corp.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He has the responsibility for the Platform development of DENSO (current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and future) IVI system.</a:t>
            </a:r>
            <a:endParaRPr lang="en-US" sz="23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22" name="Picture 2" descr="Kazuo Tsubou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699792" y="1796623"/>
            <a:ext cx="33123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Kazuo Tsubouchi</a:t>
            </a:r>
          </a:p>
          <a:p>
            <a:pPr>
              <a:spcBef>
                <a:spcPts val="0"/>
              </a:spcBef>
            </a:pP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DENSO CORP.</a:t>
            </a:r>
          </a:p>
          <a:p>
            <a:pPr>
              <a:spcBef>
                <a:spcPts val="0"/>
              </a:spcBef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General Manager</a:t>
            </a:r>
            <a:endParaRPr lang="en-US" sz="23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7596188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8080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0" rIns="0" bIns="0" anchor="ctr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Who am I ? (Self-Introduction)</a:t>
            </a:r>
          </a:p>
        </p:txBody>
      </p:sp>
    </p:spTree>
    <p:extLst>
      <p:ext uri="{BB962C8B-B14F-4D97-AF65-F5344CB8AC3E}">
        <p14:creationId xmlns:p14="http://schemas.microsoft.com/office/powerpoint/2010/main" val="150306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[フリーイラスト素材] クリップアート, デスクワーク, オフィス, プログラマー, 職業, 男性 / 男の人, 人物, PC / パソコン / コンピュータ, SVG ID:201501090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896686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19</a:t>
            </a:fld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 22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980728"/>
            <a:ext cx="88439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 experience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,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Bringing up OSS to Product ready by </a:t>
            </a:r>
            <a:r>
              <a:rPr lang="en-US" altLang="ja-JP" sz="2300" u="sng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Product dev. team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3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OSS contribution; </a:t>
            </a:r>
            <a:r>
              <a:rPr lang="en-US" altLang="ja-JP" sz="2300" u="sng" dirty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 Product dev.team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245" y="2924944"/>
            <a:ext cx="89206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 would like to / can contribute to AGL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Production ready components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Usecase and Quality for AGL to be product ready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775647"/>
            <a:ext cx="8280920" cy="461665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Next page will show why DENSO contributes them...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215900" y="0"/>
            <a:ext cx="7524750" cy="620713"/>
          </a:xfrm>
        </p:spPr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What DENSO can contribute to AGL</a:t>
            </a:r>
          </a:p>
        </p:txBody>
      </p:sp>
      <p:pic>
        <p:nvPicPr>
          <p:cNvPr id="5122" name="Picture 2" descr="クエスチョンマークを出している人のイラスト（棒人間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13305"/>
            <a:ext cx="1152127" cy="128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691680" y="475495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Why DENSO will do that ?</a:t>
            </a:r>
            <a:endParaRPr lang="en-US" altLang="ja-JP" sz="2400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 bwMode="auto">
          <a:xfrm>
            <a:off x="4139952" y="2336949"/>
            <a:ext cx="762622" cy="447172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50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20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0509" y="2466762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Vision of               Future products </a:t>
            </a:r>
          </a:p>
        </p:txBody>
      </p:sp>
    </p:spTree>
    <p:extLst>
      <p:ext uri="{BB962C8B-B14F-4D97-AF65-F5344CB8AC3E}">
        <p14:creationId xmlns:p14="http://schemas.microsoft.com/office/powerpoint/2010/main" val="238933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DENSO Approach to “Cockpit System”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2C4EC-E7FD-4C35-AD66-DA0C41C35F98}" type="slidenum">
              <a:rPr lang="en-US" altLang="ja-JP" smtClean="0"/>
              <a:pPr/>
              <a:t>21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4859338" y="1666875"/>
            <a:ext cx="398462" cy="2495550"/>
          </a:xfrm>
          <a:custGeom>
            <a:avLst/>
            <a:gdLst>
              <a:gd name="T0" fmla="*/ 0 w 156"/>
              <a:gd name="T1" fmla="*/ 0 h 1512"/>
              <a:gd name="T2" fmla="*/ 2147483647 w 156"/>
              <a:gd name="T3" fmla="*/ 2147483647 h 1512"/>
              <a:gd name="T4" fmla="*/ 2147483647 w 156"/>
              <a:gd name="T5" fmla="*/ 2147483647 h 1512"/>
              <a:gd name="T6" fmla="*/ 2147483647 w 156"/>
              <a:gd name="T7" fmla="*/ 2147483647 h 1512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1512"/>
              <a:gd name="T14" fmla="*/ 156 w 156"/>
              <a:gd name="T15" fmla="*/ 1512 h 1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1512">
                <a:moveTo>
                  <a:pt x="0" y="0"/>
                </a:moveTo>
                <a:cubicBezTo>
                  <a:pt x="22" y="183"/>
                  <a:pt x="44" y="367"/>
                  <a:pt x="60" y="510"/>
                </a:cubicBezTo>
                <a:cubicBezTo>
                  <a:pt x="76" y="653"/>
                  <a:pt x="80" y="691"/>
                  <a:pt x="96" y="858"/>
                </a:cubicBezTo>
                <a:cubicBezTo>
                  <a:pt x="112" y="1025"/>
                  <a:pt x="134" y="1268"/>
                  <a:pt x="156" y="151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6" name="オブジェクト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254363"/>
              </p:ext>
            </p:extLst>
          </p:nvPr>
        </p:nvGraphicFramePr>
        <p:xfrm>
          <a:off x="5235575" y="4284663"/>
          <a:ext cx="3122613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" name="Photo Editor Photo" r:id="rId3" imgW="6695238" imgH="4866667" progId="MSPhotoEd.3">
                  <p:embed/>
                </p:oleObj>
              </mc:Choice>
              <mc:Fallback>
                <p:oleObj name="Photo Editor Photo" r:id="rId3" imgW="6695238" imgH="48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4284663"/>
                        <a:ext cx="3122613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 l="51185"/>
          <a:stretch>
            <a:fillRect/>
          </a:stretch>
        </p:blipFill>
        <p:spPr bwMode="auto">
          <a:xfrm>
            <a:off x="4921843" y="653012"/>
            <a:ext cx="1594373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615950"/>
            <a:ext cx="1808162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3"/>
          <p:cNvSpPr txBox="1">
            <a:spLocks noChangeArrowheads="1"/>
          </p:cNvSpPr>
          <p:nvPr/>
        </p:nvSpPr>
        <p:spPr bwMode="auto">
          <a:xfrm>
            <a:off x="5094288" y="1695450"/>
            <a:ext cx="15176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altLang="ja-JP" sz="1800" dirty="0">
                <a:solidFill>
                  <a:srgbClr val="000000"/>
                </a:solidFill>
                <a:cs typeface="Arial" pitchFamily="34" charset="0"/>
              </a:rPr>
              <a:t>Society </a:t>
            </a:r>
            <a:br>
              <a:rPr lang="en-US" altLang="ja-JP" sz="180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ja-JP" sz="1800" dirty="0">
                <a:solidFill>
                  <a:srgbClr val="000000"/>
                </a:solidFill>
                <a:cs typeface="Arial" pitchFamily="34" charset="0"/>
              </a:rPr>
              <a:t>infrastructure</a:t>
            </a:r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3057525" y="18049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cs typeface="Arial" pitchFamily="34" charset="0"/>
              </a:rPr>
              <a:t>Big data</a:t>
            </a:r>
          </a:p>
        </p:txBody>
      </p:sp>
      <p:sp>
        <p:nvSpPr>
          <p:cNvPr id="11" name="テキスト ボックス 54"/>
          <p:cNvSpPr txBox="1">
            <a:spLocks noChangeArrowheads="1"/>
          </p:cNvSpPr>
          <p:nvPr/>
        </p:nvSpPr>
        <p:spPr bwMode="auto">
          <a:xfrm>
            <a:off x="5613400" y="5661025"/>
            <a:ext cx="3422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dirty="0">
                <a:solidFill>
                  <a:srgbClr val="000000"/>
                </a:solidFill>
                <a:cs typeface="Arial" pitchFamily="34" charset="0"/>
              </a:rPr>
              <a:t>Evolution of vehicle</a:t>
            </a:r>
            <a:br>
              <a:rPr lang="en-US" altLang="ja-JP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altLang="ja-JP" dirty="0">
                <a:solidFill>
                  <a:srgbClr val="000000"/>
                </a:solidFill>
                <a:cs typeface="Arial" pitchFamily="34" charset="0"/>
              </a:rPr>
              <a:t> (Environment/Safety/Convenience)</a:t>
            </a:r>
          </a:p>
        </p:txBody>
      </p:sp>
      <p:pic>
        <p:nvPicPr>
          <p:cNvPr id="12" name="Picture 1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75000"/>
            <a:ext cx="1628775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3563938" y="715963"/>
            <a:ext cx="2246312" cy="735012"/>
          </a:xfrm>
          <a:prstGeom prst="ellipse">
            <a:avLst/>
          </a:prstGeom>
          <a:solidFill>
            <a:srgbClr val="008000"/>
          </a:solidFill>
          <a:ln w="63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eiryo UI" pitchFamily="50" charset="-128"/>
                <a:cs typeface="Arial" pitchFamily="34" charset="0"/>
              </a:rPr>
              <a:t>Society</a:t>
            </a: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676275" y="2649538"/>
            <a:ext cx="1990725" cy="735012"/>
          </a:xfrm>
          <a:prstGeom prst="ellipse">
            <a:avLst/>
          </a:prstGeom>
          <a:solidFill>
            <a:srgbClr val="800000"/>
          </a:solidFill>
          <a:ln w="635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eiryo UI" pitchFamily="50" charset="-128"/>
                <a:cs typeface="Arial" pitchFamily="34" charset="0"/>
              </a:rPr>
              <a:t>Human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4586288" y="4192588"/>
            <a:ext cx="2001837" cy="735012"/>
          </a:xfrm>
          <a:prstGeom prst="ellipse">
            <a:avLst/>
          </a:prstGeom>
          <a:solidFill>
            <a:srgbClr val="0000FF"/>
          </a:solidFill>
          <a:ln w="63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eiryo UI" pitchFamily="50" charset="-128"/>
                <a:cs typeface="Arial" pitchFamily="34" charset="0"/>
              </a:rPr>
              <a:t>Vehicle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516688" y="2992438"/>
            <a:ext cx="254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180975" indent="-180975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US" altLang="ja-JP" sz="1200" dirty="0">
                <a:solidFill>
                  <a:srgbClr val="FF9900"/>
                </a:solidFill>
                <a:ea typeface="Meiryo UI" pitchFamily="50" charset="-128"/>
                <a:cs typeface="Arial" pitchFamily="34" charset="0"/>
              </a:rPr>
              <a:t>Vehicle control security access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n-US" altLang="ja-JP" sz="1200" dirty="0">
                <a:solidFill>
                  <a:srgbClr val="FF9900"/>
                </a:solidFill>
                <a:ea typeface="Meiryo UI" pitchFamily="50" charset="-128"/>
                <a:cs typeface="Arial" pitchFamily="34" charset="0"/>
              </a:rPr>
              <a:t>Vehicle information control /</a:t>
            </a:r>
            <a:br>
              <a:rPr lang="en-US" altLang="ja-JP" sz="1200" dirty="0">
                <a:solidFill>
                  <a:srgbClr val="FF9900"/>
                </a:solidFill>
                <a:ea typeface="Meiryo UI" pitchFamily="50" charset="-128"/>
                <a:cs typeface="Arial" pitchFamily="34" charset="0"/>
              </a:rPr>
            </a:br>
            <a:r>
              <a:rPr lang="en-US" altLang="ja-JP" sz="1200" dirty="0">
                <a:solidFill>
                  <a:srgbClr val="FF9900"/>
                </a:solidFill>
                <a:ea typeface="Meiryo UI" pitchFamily="50" charset="-128"/>
                <a:cs typeface="Arial" pitchFamily="34" charset="0"/>
              </a:rPr>
              <a:t>notification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n-US" altLang="ja-JP" sz="1200" dirty="0">
                <a:solidFill>
                  <a:srgbClr val="FF9900"/>
                </a:solidFill>
                <a:ea typeface="Meiryo UI" pitchFamily="50" charset="-128"/>
                <a:cs typeface="Arial" pitchFamily="34" charset="0"/>
              </a:rPr>
              <a:t>Cyber security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n-US" altLang="ja-JP" sz="1200" dirty="0">
                <a:solidFill>
                  <a:srgbClr val="FF9900"/>
                </a:solidFill>
                <a:ea typeface="Meiryo UI" pitchFamily="50" charset="-128"/>
                <a:cs typeface="Arial" pitchFamily="34" charset="0"/>
              </a:rPr>
              <a:t>Software Update/Maintenance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976438" y="4000500"/>
            <a:ext cx="2624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261938" indent="-261938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Char char="l"/>
            </a:pPr>
            <a:r>
              <a:rPr lang="en-US" altLang="ja-JP" sz="1200" dirty="0">
                <a:solidFill>
                  <a:srgbClr val="0066FF"/>
                </a:solidFill>
                <a:ea typeface="Meiryo UI" pitchFamily="50" charset="-128"/>
                <a:cs typeface="Arial" pitchFamily="34" charset="0"/>
              </a:rPr>
              <a:t>Interaction / Communication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n-US" altLang="ja-JP" sz="1200" dirty="0">
                <a:solidFill>
                  <a:srgbClr val="0066FF"/>
                </a:solidFill>
                <a:ea typeface="Meiryo UI" pitchFamily="50" charset="-128"/>
                <a:cs typeface="Arial" pitchFamily="34" charset="0"/>
              </a:rPr>
              <a:t>Recognition of driver’s condition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en-US" altLang="ja-JP" sz="1200" dirty="0">
                <a:solidFill>
                  <a:srgbClr val="0066FF"/>
                </a:solidFill>
                <a:ea typeface="Meiryo UI" pitchFamily="50" charset="-128"/>
                <a:cs typeface="Arial" pitchFamily="34" charset="0"/>
              </a:rPr>
              <a:t>Intelligent HMI</a:t>
            </a:r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>
            <a:off x="1979613" y="3576638"/>
            <a:ext cx="3168650" cy="649287"/>
          </a:xfrm>
          <a:custGeom>
            <a:avLst/>
            <a:gdLst>
              <a:gd name="T0" fmla="*/ 2147483647 w 1967"/>
              <a:gd name="T1" fmla="*/ 2147483647 h 984"/>
              <a:gd name="T2" fmla="*/ 2147483647 w 1967"/>
              <a:gd name="T3" fmla="*/ 2147483647 h 984"/>
              <a:gd name="T4" fmla="*/ 2147483647 w 1967"/>
              <a:gd name="T5" fmla="*/ 2147483647 h 984"/>
              <a:gd name="T6" fmla="*/ 0 w 1967"/>
              <a:gd name="T7" fmla="*/ 2147483647 h 984"/>
              <a:gd name="T8" fmla="*/ 0 60000 65536"/>
              <a:gd name="T9" fmla="*/ 0 60000 65536"/>
              <a:gd name="T10" fmla="*/ 0 60000 65536"/>
              <a:gd name="T11" fmla="*/ 0 60000 65536"/>
              <a:gd name="T12" fmla="*/ 0 w 1967"/>
              <a:gd name="T13" fmla="*/ 0 h 984"/>
              <a:gd name="T14" fmla="*/ 1967 w 1967"/>
              <a:gd name="T15" fmla="*/ 984 h 9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" h="984">
                <a:moveTo>
                  <a:pt x="1944" y="984"/>
                </a:moveTo>
                <a:cubicBezTo>
                  <a:pt x="1916" y="856"/>
                  <a:pt x="1967" y="378"/>
                  <a:pt x="1782" y="216"/>
                </a:cubicBezTo>
                <a:cubicBezTo>
                  <a:pt x="1597" y="54"/>
                  <a:pt x="1131" y="24"/>
                  <a:pt x="834" y="12"/>
                </a:cubicBezTo>
                <a:cubicBezTo>
                  <a:pt x="537" y="0"/>
                  <a:pt x="174" y="117"/>
                  <a:pt x="0" y="144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" name="Freeform 3"/>
          <p:cNvSpPr>
            <a:spLocks/>
          </p:cNvSpPr>
          <p:nvPr/>
        </p:nvSpPr>
        <p:spPr bwMode="auto">
          <a:xfrm>
            <a:off x="2041525" y="1704975"/>
            <a:ext cx="2746375" cy="1757363"/>
          </a:xfrm>
          <a:custGeom>
            <a:avLst/>
            <a:gdLst>
              <a:gd name="connsiteX0" fmla="*/ 5076 w 10000"/>
              <a:gd name="connsiteY0" fmla="*/ 6 h 10006"/>
              <a:gd name="connsiteX1" fmla="*/ 8979 w 10000"/>
              <a:gd name="connsiteY1" fmla="*/ 441 h 10006"/>
              <a:gd name="connsiteX2" fmla="*/ 8195 w 10000"/>
              <a:gd name="connsiteY2" fmla="*/ 1896 h 10006"/>
              <a:gd name="connsiteX3" fmla="*/ 9868 w 10000"/>
              <a:gd name="connsiteY3" fmla="*/ 5639 h 10006"/>
              <a:gd name="connsiteX4" fmla="*/ 8989 w 10000"/>
              <a:gd name="connsiteY4" fmla="*/ 8715 h 10006"/>
              <a:gd name="connsiteX5" fmla="*/ 4083 w 10000"/>
              <a:gd name="connsiteY5" fmla="*/ 9901 h 10006"/>
              <a:gd name="connsiteX6" fmla="*/ 0 w 10000"/>
              <a:gd name="connsiteY6" fmla="*/ 9345 h 10006"/>
              <a:gd name="connsiteX0" fmla="*/ 9198 w 10000"/>
              <a:gd name="connsiteY0" fmla="*/ 6 h 10441"/>
              <a:gd name="connsiteX1" fmla="*/ 8979 w 10000"/>
              <a:gd name="connsiteY1" fmla="*/ 876 h 10441"/>
              <a:gd name="connsiteX2" fmla="*/ 8195 w 10000"/>
              <a:gd name="connsiteY2" fmla="*/ 2331 h 10441"/>
              <a:gd name="connsiteX3" fmla="*/ 9868 w 10000"/>
              <a:gd name="connsiteY3" fmla="*/ 6074 h 10441"/>
              <a:gd name="connsiteX4" fmla="*/ 8989 w 10000"/>
              <a:gd name="connsiteY4" fmla="*/ 9150 h 10441"/>
              <a:gd name="connsiteX5" fmla="*/ 4083 w 10000"/>
              <a:gd name="connsiteY5" fmla="*/ 10336 h 10441"/>
              <a:gd name="connsiteX6" fmla="*/ 0 w 10000"/>
              <a:gd name="connsiteY6" fmla="*/ 9780 h 10441"/>
              <a:gd name="connsiteX0" fmla="*/ 9198 w 10223"/>
              <a:gd name="connsiteY0" fmla="*/ 6 h 10441"/>
              <a:gd name="connsiteX1" fmla="*/ 8979 w 10223"/>
              <a:gd name="connsiteY1" fmla="*/ 876 h 10441"/>
              <a:gd name="connsiteX2" fmla="*/ 10075 w 10223"/>
              <a:gd name="connsiteY2" fmla="*/ 3919 h 10441"/>
              <a:gd name="connsiteX3" fmla="*/ 9868 w 10223"/>
              <a:gd name="connsiteY3" fmla="*/ 6074 h 10441"/>
              <a:gd name="connsiteX4" fmla="*/ 8989 w 10223"/>
              <a:gd name="connsiteY4" fmla="*/ 9150 h 10441"/>
              <a:gd name="connsiteX5" fmla="*/ 4083 w 10223"/>
              <a:gd name="connsiteY5" fmla="*/ 10336 h 10441"/>
              <a:gd name="connsiteX6" fmla="*/ 0 w 10223"/>
              <a:gd name="connsiteY6" fmla="*/ 9780 h 10441"/>
              <a:gd name="connsiteX0" fmla="*/ 9198 w 10426"/>
              <a:gd name="connsiteY0" fmla="*/ 6 h 10441"/>
              <a:gd name="connsiteX1" fmla="*/ 8979 w 10426"/>
              <a:gd name="connsiteY1" fmla="*/ 876 h 10441"/>
              <a:gd name="connsiteX2" fmla="*/ 10075 w 10426"/>
              <a:gd name="connsiteY2" fmla="*/ 3919 h 10441"/>
              <a:gd name="connsiteX3" fmla="*/ 10294 w 10426"/>
              <a:gd name="connsiteY3" fmla="*/ 6528 h 10441"/>
              <a:gd name="connsiteX4" fmla="*/ 8989 w 10426"/>
              <a:gd name="connsiteY4" fmla="*/ 9150 h 10441"/>
              <a:gd name="connsiteX5" fmla="*/ 4083 w 10426"/>
              <a:gd name="connsiteY5" fmla="*/ 10336 h 10441"/>
              <a:gd name="connsiteX6" fmla="*/ 0 w 10426"/>
              <a:gd name="connsiteY6" fmla="*/ 9780 h 10441"/>
              <a:gd name="connsiteX0" fmla="*/ 9198 w 10077"/>
              <a:gd name="connsiteY0" fmla="*/ 6 h 10441"/>
              <a:gd name="connsiteX1" fmla="*/ 8979 w 10077"/>
              <a:gd name="connsiteY1" fmla="*/ 876 h 10441"/>
              <a:gd name="connsiteX2" fmla="*/ 10075 w 10077"/>
              <a:gd name="connsiteY2" fmla="*/ 3919 h 10441"/>
              <a:gd name="connsiteX3" fmla="*/ 8989 w 10077"/>
              <a:gd name="connsiteY3" fmla="*/ 9150 h 10441"/>
              <a:gd name="connsiteX4" fmla="*/ 4083 w 10077"/>
              <a:gd name="connsiteY4" fmla="*/ 10336 h 10441"/>
              <a:gd name="connsiteX5" fmla="*/ 0 w 10077"/>
              <a:gd name="connsiteY5" fmla="*/ 9780 h 10441"/>
              <a:gd name="connsiteX0" fmla="*/ 9198 w 10110"/>
              <a:gd name="connsiteY0" fmla="*/ 0 h 10435"/>
              <a:gd name="connsiteX1" fmla="*/ 10075 w 10110"/>
              <a:gd name="connsiteY1" fmla="*/ 3913 h 10435"/>
              <a:gd name="connsiteX2" fmla="*/ 8989 w 10110"/>
              <a:gd name="connsiteY2" fmla="*/ 9144 h 10435"/>
              <a:gd name="connsiteX3" fmla="*/ 4083 w 10110"/>
              <a:gd name="connsiteY3" fmla="*/ 10330 h 10435"/>
              <a:gd name="connsiteX4" fmla="*/ 0 w 10110"/>
              <a:gd name="connsiteY4" fmla="*/ 9774 h 10435"/>
              <a:gd name="connsiteX0" fmla="*/ 9198 w 10111"/>
              <a:gd name="connsiteY0" fmla="*/ 0 h 10634"/>
              <a:gd name="connsiteX1" fmla="*/ 10075 w 10111"/>
              <a:gd name="connsiteY1" fmla="*/ 3913 h 10634"/>
              <a:gd name="connsiteX2" fmla="*/ 8979 w 10111"/>
              <a:gd name="connsiteY2" fmla="*/ 9565 h 10634"/>
              <a:gd name="connsiteX3" fmla="*/ 4083 w 10111"/>
              <a:gd name="connsiteY3" fmla="*/ 10330 h 10634"/>
              <a:gd name="connsiteX4" fmla="*/ 0 w 10111"/>
              <a:gd name="connsiteY4" fmla="*/ 9774 h 10634"/>
              <a:gd name="connsiteX0" fmla="*/ 9198 w 10111"/>
              <a:gd name="connsiteY0" fmla="*/ 0 h 10606"/>
              <a:gd name="connsiteX1" fmla="*/ 10075 w 10111"/>
              <a:gd name="connsiteY1" fmla="*/ 3913 h 10606"/>
              <a:gd name="connsiteX2" fmla="*/ 8979 w 10111"/>
              <a:gd name="connsiteY2" fmla="*/ 9565 h 10606"/>
              <a:gd name="connsiteX3" fmla="*/ 4083 w 10111"/>
              <a:gd name="connsiteY3" fmla="*/ 10330 h 10606"/>
              <a:gd name="connsiteX4" fmla="*/ 0 w 10111"/>
              <a:gd name="connsiteY4" fmla="*/ 9774 h 10606"/>
              <a:gd name="connsiteX0" fmla="*/ 9198 w 10111"/>
              <a:gd name="connsiteY0" fmla="*/ 0 h 10606"/>
              <a:gd name="connsiteX1" fmla="*/ 10075 w 10111"/>
              <a:gd name="connsiteY1" fmla="*/ 3913 h 10606"/>
              <a:gd name="connsiteX2" fmla="*/ 8979 w 10111"/>
              <a:gd name="connsiteY2" fmla="*/ 9565 h 10606"/>
              <a:gd name="connsiteX3" fmla="*/ 4083 w 10111"/>
              <a:gd name="connsiteY3" fmla="*/ 10330 h 10606"/>
              <a:gd name="connsiteX4" fmla="*/ 0 w 10111"/>
              <a:gd name="connsiteY4" fmla="*/ 9774 h 10606"/>
              <a:gd name="connsiteX0" fmla="*/ 8760 w 9673"/>
              <a:gd name="connsiteY0" fmla="*/ 0 h 10606"/>
              <a:gd name="connsiteX1" fmla="*/ 9637 w 9673"/>
              <a:gd name="connsiteY1" fmla="*/ 3913 h 10606"/>
              <a:gd name="connsiteX2" fmla="*/ 8541 w 9673"/>
              <a:gd name="connsiteY2" fmla="*/ 9565 h 10606"/>
              <a:gd name="connsiteX3" fmla="*/ 3645 w 9673"/>
              <a:gd name="connsiteY3" fmla="*/ 10330 h 10606"/>
              <a:gd name="connsiteX4" fmla="*/ 0 w 9673"/>
              <a:gd name="connsiteY4" fmla="*/ 10435 h 10606"/>
              <a:gd name="connsiteX0" fmla="*/ 9056 w 9644"/>
              <a:gd name="connsiteY0" fmla="*/ 0 h 10000"/>
              <a:gd name="connsiteX1" fmla="*/ 9509 w 9644"/>
              <a:gd name="connsiteY1" fmla="*/ 4099 h 10000"/>
              <a:gd name="connsiteX2" fmla="*/ 8830 w 9644"/>
              <a:gd name="connsiteY2" fmla="*/ 9018 h 10000"/>
              <a:gd name="connsiteX3" fmla="*/ 3768 w 9644"/>
              <a:gd name="connsiteY3" fmla="*/ 9740 h 10000"/>
              <a:gd name="connsiteX4" fmla="*/ 0 w 9644"/>
              <a:gd name="connsiteY4" fmla="*/ 9839 h 10000"/>
              <a:gd name="connsiteX0" fmla="*/ 9390 w 10000"/>
              <a:gd name="connsiteY0" fmla="*/ 1 h 10001"/>
              <a:gd name="connsiteX1" fmla="*/ 9861 w 10000"/>
              <a:gd name="connsiteY1" fmla="*/ 2051 h 10001"/>
              <a:gd name="connsiteX2" fmla="*/ 9860 w 10000"/>
              <a:gd name="connsiteY2" fmla="*/ 4100 h 10001"/>
              <a:gd name="connsiteX3" fmla="*/ 9156 w 10000"/>
              <a:gd name="connsiteY3" fmla="*/ 9019 h 10001"/>
              <a:gd name="connsiteX4" fmla="*/ 3907 w 10000"/>
              <a:gd name="connsiteY4" fmla="*/ 9741 h 10001"/>
              <a:gd name="connsiteX5" fmla="*/ 0 w 10000"/>
              <a:gd name="connsiteY5" fmla="*/ 9840 h 10001"/>
              <a:gd name="connsiteX0" fmla="*/ 9390 w 10000"/>
              <a:gd name="connsiteY0" fmla="*/ 0 h 10000"/>
              <a:gd name="connsiteX1" fmla="*/ 9860 w 10000"/>
              <a:gd name="connsiteY1" fmla="*/ 4099 h 10000"/>
              <a:gd name="connsiteX2" fmla="*/ 9156 w 10000"/>
              <a:gd name="connsiteY2" fmla="*/ 9018 h 10000"/>
              <a:gd name="connsiteX3" fmla="*/ 3907 w 10000"/>
              <a:gd name="connsiteY3" fmla="*/ 9740 h 10000"/>
              <a:gd name="connsiteX4" fmla="*/ 0 w 10000"/>
              <a:gd name="connsiteY4" fmla="*/ 9839 h 10000"/>
              <a:gd name="connsiteX0" fmla="*/ 9390 w 10000"/>
              <a:gd name="connsiteY0" fmla="*/ 1 h 10001"/>
              <a:gd name="connsiteX1" fmla="*/ 9861 w 10000"/>
              <a:gd name="connsiteY1" fmla="*/ 2461 h 10001"/>
              <a:gd name="connsiteX2" fmla="*/ 9860 w 10000"/>
              <a:gd name="connsiteY2" fmla="*/ 4100 h 10001"/>
              <a:gd name="connsiteX3" fmla="*/ 9156 w 10000"/>
              <a:gd name="connsiteY3" fmla="*/ 9019 h 10001"/>
              <a:gd name="connsiteX4" fmla="*/ 3907 w 10000"/>
              <a:gd name="connsiteY4" fmla="*/ 9741 h 10001"/>
              <a:gd name="connsiteX5" fmla="*/ 0 w 10000"/>
              <a:gd name="connsiteY5" fmla="*/ 9840 h 10001"/>
              <a:gd name="connsiteX0" fmla="*/ 9390 w 10000"/>
              <a:gd name="connsiteY0" fmla="*/ 0 h 10000"/>
              <a:gd name="connsiteX1" fmla="*/ 9860 w 10000"/>
              <a:gd name="connsiteY1" fmla="*/ 4099 h 10000"/>
              <a:gd name="connsiteX2" fmla="*/ 9156 w 10000"/>
              <a:gd name="connsiteY2" fmla="*/ 9018 h 10000"/>
              <a:gd name="connsiteX3" fmla="*/ 3907 w 10000"/>
              <a:gd name="connsiteY3" fmla="*/ 9740 h 10000"/>
              <a:gd name="connsiteX4" fmla="*/ 0 w 10000"/>
              <a:gd name="connsiteY4" fmla="*/ 983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390" y="0"/>
                </a:moveTo>
                <a:cubicBezTo>
                  <a:pt x="9488" y="854"/>
                  <a:pt x="9899" y="2596"/>
                  <a:pt x="9860" y="4099"/>
                </a:cubicBezTo>
                <a:cubicBezTo>
                  <a:pt x="9743" y="5260"/>
                  <a:pt x="10000" y="7204"/>
                  <a:pt x="9156" y="9018"/>
                </a:cubicBezTo>
                <a:cubicBezTo>
                  <a:pt x="8676" y="10000"/>
                  <a:pt x="5432" y="9603"/>
                  <a:pt x="3907" y="9740"/>
                </a:cubicBezTo>
                <a:cubicBezTo>
                  <a:pt x="2382" y="9876"/>
                  <a:pt x="912" y="9949"/>
                  <a:pt x="0" y="9839"/>
                </a:cubicBezTo>
              </a:path>
            </a:pathLst>
          </a:custGeom>
          <a:noFill/>
          <a:ln w="57150" cmpd="sng">
            <a:solidFill>
              <a:schemeClr val="accent3">
                <a:lumMod val="50000"/>
              </a:schemeClr>
            </a:solidFill>
            <a:round/>
            <a:headEnd type="arrow" w="lg" len="lg"/>
            <a:tailEnd type="arrow" w="lg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rgbClr val="000000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20" name="角丸四角形 63"/>
          <p:cNvSpPr/>
          <p:nvPr/>
        </p:nvSpPr>
        <p:spPr>
          <a:xfrm>
            <a:off x="4561803" y="3179876"/>
            <a:ext cx="1872208" cy="60082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Information management</a:t>
            </a:r>
          </a:p>
        </p:txBody>
      </p:sp>
      <p:sp>
        <p:nvSpPr>
          <p:cNvPr id="21" name="角丸四角形 64"/>
          <p:cNvSpPr/>
          <p:nvPr/>
        </p:nvSpPr>
        <p:spPr>
          <a:xfrm>
            <a:off x="2546350" y="3179763"/>
            <a:ext cx="1871663" cy="6016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HMI management</a:t>
            </a:r>
          </a:p>
        </p:txBody>
      </p:sp>
      <p:sp>
        <p:nvSpPr>
          <p:cNvPr id="22" name="角丸四角形 65"/>
          <p:cNvSpPr/>
          <p:nvPr/>
        </p:nvSpPr>
        <p:spPr>
          <a:xfrm>
            <a:off x="2473325" y="2136775"/>
            <a:ext cx="4032250" cy="1728788"/>
          </a:xfrm>
          <a:prstGeom prst="roundRect">
            <a:avLst>
              <a:gd name="adj" fmla="val 10594"/>
            </a:avLst>
          </a:prstGeom>
          <a:noFill/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lang="ja-JP" alt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35496" y="733345"/>
            <a:ext cx="3534942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61938" indent="-261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cap="all" dirty="0">
                <a:ln w="0"/>
                <a:solidFill>
                  <a:srgbClr val="2D2DB9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ea typeface="Meiryo UI" pitchFamily="50" charset="-128"/>
                <a:cs typeface="Arial" pitchFamily="34" charset="0"/>
              </a:rPr>
              <a:t>DN Cockpit System </a:t>
            </a:r>
          </a:p>
        </p:txBody>
      </p:sp>
      <p:sp>
        <p:nvSpPr>
          <p:cNvPr id="24" name="テキスト ボックス 36"/>
          <p:cNvSpPr txBox="1">
            <a:spLocks noChangeArrowheads="1"/>
          </p:cNvSpPr>
          <p:nvPr/>
        </p:nvSpPr>
        <p:spPr bwMode="auto">
          <a:xfrm>
            <a:off x="49213" y="1484313"/>
            <a:ext cx="250666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 </a:t>
            </a:r>
            <a:r>
              <a:rPr lang="en-US" altLang="ja-JP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Protect driver’s assets using </a:t>
            </a:r>
            <a:br>
              <a:rPr lang="en-US" altLang="ja-JP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</a:br>
            <a:r>
              <a:rPr lang="en-US" altLang="ja-JP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information management</a:t>
            </a:r>
            <a:endParaRPr lang="en-US" altLang="ja-JP" sz="12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 Protect driver’s safety under </a:t>
            </a:r>
            <a:br>
              <a:rPr lang="en-US" altLang="ja-JP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</a:br>
            <a:r>
              <a:rPr lang="en-US" altLang="ja-JP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the management of </a:t>
            </a:r>
            <a:r>
              <a:rPr lang="en-US" altLang="ja-JP" sz="1200" dirty="0">
                <a:solidFill>
                  <a:srgbClr val="000000"/>
                </a:solidFill>
                <a:cs typeface="Arial" pitchFamily="34" charset="0"/>
              </a:rPr>
              <a:t>HMI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 Provide much more convenient </a:t>
            </a:r>
            <a:br>
              <a:rPr lang="en-US" altLang="ja-JP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</a:br>
            <a:r>
              <a:rPr lang="en-US" altLang="ja-JP" sz="1200" dirty="0">
                <a:solidFill>
                  <a:srgbClr val="000000"/>
                </a:solidFill>
                <a:cs typeface="Arial" pitchFamily="34" charset="0"/>
                <a:sym typeface="Wingdings" pitchFamily="2" charset="2"/>
              </a:rPr>
              <a:t>environment using </a:t>
            </a:r>
            <a:r>
              <a:rPr lang="en-US" altLang="ja-JP" sz="1200" dirty="0">
                <a:solidFill>
                  <a:srgbClr val="000000"/>
                </a:solidFill>
                <a:cs typeface="Arial" pitchFamily="34" charset="0"/>
              </a:rPr>
              <a:t>IT services</a:t>
            </a:r>
          </a:p>
        </p:txBody>
      </p:sp>
      <p:cxnSp>
        <p:nvCxnSpPr>
          <p:cNvPr id="25" name="直線コネクタ 68"/>
          <p:cNvCxnSpPr/>
          <p:nvPr/>
        </p:nvCxnSpPr>
        <p:spPr>
          <a:xfrm>
            <a:off x="2124075" y="1019175"/>
            <a:ext cx="719138" cy="10795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AutoShape 104"/>
          <p:cNvSpPr>
            <a:spLocks noChangeArrowheads="1"/>
          </p:cNvSpPr>
          <p:nvPr/>
        </p:nvSpPr>
        <p:spPr bwMode="auto">
          <a:xfrm>
            <a:off x="6580188" y="1309110"/>
            <a:ext cx="1281112" cy="341312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eiryo UI" pitchFamily="50" charset="-128"/>
                <a:cs typeface="Arial" pitchFamily="34" charset="0"/>
              </a:rPr>
              <a:t>Infotainment</a:t>
            </a:r>
          </a:p>
        </p:txBody>
      </p:sp>
      <p:pic>
        <p:nvPicPr>
          <p:cNvPr id="27" name="Picture 51" descr="34385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704993"/>
            <a:ext cx="12080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3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63638"/>
            <a:ext cx="1230312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104"/>
          <p:cNvSpPr>
            <a:spLocks noChangeArrowheads="1"/>
          </p:cNvSpPr>
          <p:nvPr/>
        </p:nvSpPr>
        <p:spPr bwMode="auto">
          <a:xfrm>
            <a:off x="8001000" y="1900238"/>
            <a:ext cx="884238" cy="341312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eiryo UI" pitchFamily="50" charset="-128"/>
                <a:cs typeface="Arial" pitchFamily="34" charset="0"/>
              </a:rPr>
              <a:t>Mobility</a:t>
            </a:r>
          </a:p>
        </p:txBody>
      </p:sp>
      <p:pic>
        <p:nvPicPr>
          <p:cNvPr id="30" name="Picture 55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666875"/>
            <a:ext cx="11525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04"/>
          <p:cNvSpPr>
            <a:spLocks noChangeArrowheads="1"/>
          </p:cNvSpPr>
          <p:nvPr/>
        </p:nvSpPr>
        <p:spPr bwMode="auto">
          <a:xfrm>
            <a:off x="6756400" y="2497138"/>
            <a:ext cx="720725" cy="341312"/>
          </a:xfrm>
          <a:prstGeom prst="roundRect">
            <a:avLst>
              <a:gd name="adj" fmla="val 16667"/>
            </a:avLst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eiryo UI" pitchFamily="50" charset="-128"/>
                <a:cs typeface="Arial" pitchFamily="34" charset="0"/>
              </a:rPr>
              <a:t>ADAS</a:t>
            </a:r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3851275" y="2139950"/>
            <a:ext cx="1223963" cy="750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eiryo UI" pitchFamily="50" charset="-128"/>
                <a:cs typeface="Arial" pitchFamily="34" charset="0"/>
              </a:rPr>
              <a:t>Mobility</a:t>
            </a: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2555875" y="2139950"/>
            <a:ext cx="1223963" cy="750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eiryo UI" pitchFamily="50" charset="-128"/>
                <a:cs typeface="Arial" pitchFamily="34" charset="0"/>
              </a:rPr>
              <a:t>Infotainment</a:t>
            </a:r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5148263" y="2139950"/>
            <a:ext cx="1223962" cy="750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Meiryo UI" pitchFamily="50" charset="-128"/>
                <a:cs typeface="Arial" pitchFamily="34" charset="0"/>
              </a:rPr>
              <a:t>ADAS</a:t>
            </a:r>
          </a:p>
        </p:txBody>
      </p:sp>
      <p:sp>
        <p:nvSpPr>
          <p:cNvPr id="35" name="角丸四角形 78"/>
          <p:cNvSpPr/>
          <p:nvPr/>
        </p:nvSpPr>
        <p:spPr bwMode="auto">
          <a:xfrm>
            <a:off x="2571750" y="2798763"/>
            <a:ext cx="3887788" cy="4079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Services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925" y="4221163"/>
            <a:ext cx="17541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79525" y="4724400"/>
            <a:ext cx="16922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1150" y="4841875"/>
            <a:ext cx="1801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-36513" y="5084763"/>
            <a:ext cx="1354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00"/>
                </a:solidFill>
                <a:ea typeface="Meiryo UI" pitchFamily="50" charset="-128"/>
                <a:cs typeface="Arial" pitchFamily="34" charset="0"/>
              </a:rPr>
              <a:t>Driver’s Status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1258888" y="5589588"/>
            <a:ext cx="1339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00"/>
                </a:solidFill>
                <a:ea typeface="Meiryo UI" pitchFamily="50" charset="-128"/>
                <a:cs typeface="Arial" pitchFamily="34" charset="0"/>
              </a:rPr>
              <a:t>Face Direction</a:t>
            </a: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2874963" y="5805488"/>
            <a:ext cx="185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dirty="0">
                <a:solidFill>
                  <a:srgbClr val="000000"/>
                </a:solidFill>
                <a:ea typeface="Meiryo UI" pitchFamily="50" charset="-128"/>
                <a:cs typeface="Arial" pitchFamily="34" charset="0"/>
              </a:rPr>
              <a:t>Driver’s Driving Style</a:t>
            </a:r>
          </a:p>
        </p:txBody>
      </p:sp>
      <p:sp>
        <p:nvSpPr>
          <p:cNvPr id="42" name="テキスト ボックス 85"/>
          <p:cNvSpPr txBox="1">
            <a:spLocks noChangeArrowheads="1"/>
          </p:cNvSpPr>
          <p:nvPr/>
        </p:nvSpPr>
        <p:spPr bwMode="auto">
          <a:xfrm>
            <a:off x="34925" y="5876925"/>
            <a:ext cx="288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000000"/>
                </a:solidFill>
                <a:cs typeface="Arial" pitchFamily="34" charset="0"/>
              </a:rPr>
              <a:t>Adaption to Driver’s status</a:t>
            </a:r>
            <a:endParaRPr lang="ja-JP" alt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3" name="直線コネクタ 86"/>
          <p:cNvCxnSpPr>
            <a:stCxn id="39" idx="2"/>
            <a:endCxn id="42" idx="0"/>
          </p:cNvCxnSpPr>
          <p:nvPr/>
        </p:nvCxnSpPr>
        <p:spPr>
          <a:xfrm>
            <a:off x="639763" y="5392738"/>
            <a:ext cx="836612" cy="484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87"/>
          <p:cNvCxnSpPr>
            <a:stCxn id="40" idx="2"/>
            <a:endCxn id="42" idx="0"/>
          </p:cNvCxnSpPr>
          <p:nvPr/>
        </p:nvCxnSpPr>
        <p:spPr>
          <a:xfrm flipH="1" flipV="1">
            <a:off x="1476375" y="5876925"/>
            <a:ext cx="452438" cy="206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88"/>
          <p:cNvCxnSpPr>
            <a:stCxn id="41" idx="1"/>
            <a:endCxn id="42" idx="0"/>
          </p:cNvCxnSpPr>
          <p:nvPr/>
        </p:nvCxnSpPr>
        <p:spPr>
          <a:xfrm flipH="1" flipV="1">
            <a:off x="1476375" y="5876925"/>
            <a:ext cx="1398588" cy="82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145"/>
          <p:cNvSpPr/>
          <p:nvPr/>
        </p:nvSpPr>
        <p:spPr>
          <a:xfrm>
            <a:off x="49985" y="6231738"/>
            <a:ext cx="8997964" cy="38611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C6FF"/>
              </a:gs>
              <a:gs pos="100000">
                <a:srgbClr val="FF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ja-JP" sz="2000" dirty="0">
                <a:latin typeface="Arial" pitchFamily="34" charset="0"/>
                <a:cs typeface="Arial" pitchFamily="34" charset="0"/>
              </a:rPr>
              <a:t>Provide Enhanced Service based on HMI &amp; Information Management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6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What is HMI Management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2C4EC-E7FD-4C35-AD66-DA0C41C35F98}" type="slidenum">
              <a:rPr lang="en-US" altLang="ja-JP" smtClean="0"/>
              <a:pPr/>
              <a:t>22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709738"/>
            <a:ext cx="60483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57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23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9446" y="764704"/>
            <a:ext cx="86764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Those system cannot achieve only by DENSO ! </a:t>
            </a:r>
          </a:p>
          <a:p>
            <a:pPr algn="ctr">
              <a:spcBef>
                <a:spcPts val="600"/>
              </a:spcBef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More collaboration and Synergy is needed !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15900" y="0"/>
            <a:ext cx="7524750" cy="620713"/>
          </a:xfrm>
        </p:spPr>
        <p:txBody>
          <a:bodyPr/>
          <a:lstStyle/>
          <a:p>
            <a:r>
              <a:rPr 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Key message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01922" y="2205241"/>
            <a:ext cx="8086529" cy="4035306"/>
            <a:chOff x="899592" y="2200200"/>
            <a:chExt cx="8086529" cy="4035306"/>
          </a:xfrm>
        </p:grpSpPr>
        <p:cxnSp>
          <p:nvCxnSpPr>
            <p:cNvPr id="21" name="直線コネクタ 20"/>
            <p:cNvCxnSpPr/>
            <p:nvPr/>
          </p:nvCxnSpPr>
          <p:spPr bwMode="auto">
            <a:xfrm flipV="1">
              <a:off x="2375756" y="3467638"/>
              <a:ext cx="1440160" cy="1008112"/>
            </a:xfrm>
            <a:prstGeom prst="line">
              <a:avLst/>
            </a:prstGeom>
            <a:noFill/>
            <a:ln w="1270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直線コネクタ 22"/>
            <p:cNvCxnSpPr/>
            <p:nvPr/>
          </p:nvCxnSpPr>
          <p:spPr bwMode="auto">
            <a:xfrm>
              <a:off x="5218481" y="3501008"/>
              <a:ext cx="1440160" cy="1008112"/>
            </a:xfrm>
            <a:prstGeom prst="line">
              <a:avLst/>
            </a:prstGeom>
            <a:noFill/>
            <a:ln w="1270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直線コネクタ 4"/>
            <p:cNvCxnSpPr/>
            <p:nvPr/>
          </p:nvCxnSpPr>
          <p:spPr bwMode="auto">
            <a:xfrm>
              <a:off x="2571061" y="5331215"/>
              <a:ext cx="3807243" cy="0"/>
            </a:xfrm>
            <a:prstGeom prst="line">
              <a:avLst/>
            </a:prstGeom>
            <a:noFill/>
            <a:ln w="127000" cap="flat" cmpd="sng" algn="ctr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楕円 12"/>
            <p:cNvSpPr/>
            <p:nvPr/>
          </p:nvSpPr>
          <p:spPr bwMode="auto">
            <a:xfrm>
              <a:off x="3573492" y="2200200"/>
              <a:ext cx="1872208" cy="1817541"/>
            </a:xfrm>
            <a:prstGeom prst="ellipse">
              <a:avLst/>
            </a:prstGeom>
            <a:solidFill>
              <a:srgbClr val="FF9933"/>
            </a:solidFill>
            <a:ln w="57150">
              <a:solidFill>
                <a:srgbClr val="996600"/>
              </a:solidFill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14" name="楕円 13"/>
            <p:cNvSpPr/>
            <p:nvPr/>
          </p:nvSpPr>
          <p:spPr bwMode="auto">
            <a:xfrm>
              <a:off x="899592" y="4003305"/>
              <a:ext cx="1800200" cy="1854867"/>
            </a:xfrm>
            <a:prstGeom prst="ellipse">
              <a:avLst/>
            </a:prstGeom>
            <a:solidFill>
              <a:srgbClr val="FF9999"/>
            </a:solidFill>
            <a:ln w="57150">
              <a:solidFill>
                <a:srgbClr val="FF6699"/>
              </a:solidFill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" name="角丸四角形 2"/>
            <p:cNvSpPr/>
            <p:nvPr/>
          </p:nvSpPr>
          <p:spPr bwMode="auto">
            <a:xfrm>
              <a:off x="2772008" y="4221088"/>
              <a:ext cx="3359381" cy="783193"/>
            </a:xfrm>
            <a:prstGeom prst="roundRect">
              <a:avLst/>
            </a:prstGeom>
            <a:solidFill>
              <a:srgbClr val="F3F337"/>
            </a:solidFill>
            <a:ln>
              <a:solidFill>
                <a:srgbClr val="99CC00"/>
              </a:solidFill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altLang="ja-JP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Sprits</a:t>
              </a: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en-US" altLang="ja-JP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of SANPO-YOSHI</a:t>
              </a:r>
            </a:p>
            <a:p>
              <a:pPr algn="ctr">
                <a:spcBef>
                  <a:spcPts val="0"/>
                </a:spcBef>
              </a:pPr>
              <a:r>
                <a:rPr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（三方よし</a:t>
              </a:r>
              <a:r>
                <a:rPr lang="en-US" altLang="ja-JP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)*</a:t>
              </a:r>
              <a:endParaRPr lang="en-US" altLang="ja-JP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" name="Picture 8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23628" y="4271958"/>
              <a:ext cx="1152128" cy="768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115" y="2460899"/>
              <a:ext cx="1296144" cy="8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楕円 15"/>
            <p:cNvSpPr/>
            <p:nvPr/>
          </p:nvSpPr>
          <p:spPr bwMode="auto">
            <a:xfrm>
              <a:off x="6192180" y="4098978"/>
              <a:ext cx="1787422" cy="176018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3366FF"/>
              </a:solidFill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5122" name="Picture 2" descr="C:\Users\10001136199\Desktop\WORK\xxxx\20160115\昇格\denso_logo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176" y="4586465"/>
              <a:ext cx="1515399" cy="30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角丸四角形 14"/>
            <p:cNvSpPr/>
            <p:nvPr/>
          </p:nvSpPr>
          <p:spPr bwMode="auto">
            <a:xfrm>
              <a:off x="3863009" y="3353153"/>
              <a:ext cx="1299114" cy="340519"/>
            </a:xfrm>
            <a:prstGeom prst="roundRect">
              <a:avLst/>
            </a:prstGeom>
            <a:solidFill>
              <a:srgbClr val="CC6600"/>
            </a:solidFill>
            <a:ln>
              <a:noFill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Customer</a:t>
              </a:r>
            </a:p>
          </p:txBody>
        </p:sp>
        <p:sp>
          <p:nvSpPr>
            <p:cNvPr id="17" name="角丸四角形 16"/>
            <p:cNvSpPr/>
            <p:nvPr/>
          </p:nvSpPr>
          <p:spPr bwMode="auto">
            <a:xfrm>
              <a:off x="1109439" y="5161407"/>
              <a:ext cx="1299114" cy="340519"/>
            </a:xfrm>
            <a:prstGeom prst="roundRect">
              <a:avLst/>
            </a:prstGeom>
            <a:solidFill>
              <a:srgbClr val="FF6699"/>
            </a:solidFill>
            <a:ln>
              <a:noFill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Community</a:t>
              </a:r>
            </a:p>
          </p:txBody>
        </p:sp>
        <p:sp>
          <p:nvSpPr>
            <p:cNvPr id="18" name="角丸四角形 17"/>
            <p:cNvSpPr/>
            <p:nvPr/>
          </p:nvSpPr>
          <p:spPr bwMode="auto">
            <a:xfrm>
              <a:off x="6436334" y="5124183"/>
              <a:ext cx="1299114" cy="34051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Supplier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402990" y="5896952"/>
              <a:ext cx="55831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*:http://www.sanpoyoshi.net/sanpou-e/index-e.html</a:t>
              </a: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755576" y="206084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That is …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627717" y="2310743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icrosoft Himalaya" panose="01010100010101010101" pitchFamily="2" charset="0"/>
              </a:rPr>
              <a:t>The ‘three-way satisfaction’ it refers to means that what benefits you, should ultimately also benefit your partners and society at large.</a:t>
            </a:r>
          </a:p>
        </p:txBody>
      </p:sp>
    </p:spTree>
    <p:extLst>
      <p:ext uri="{BB962C8B-B14F-4D97-AF65-F5344CB8AC3E}">
        <p14:creationId xmlns:p14="http://schemas.microsoft.com/office/powerpoint/2010/main" val="12982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24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1134" y="2492896"/>
            <a:ext cx="867645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Thank you </a:t>
            </a:r>
          </a:p>
          <a:p>
            <a:pPr algn="ctr">
              <a:spcBef>
                <a:spcPts val="600"/>
              </a:spcBef>
            </a:pPr>
            <a:r>
              <a:rPr lang="en-US" altLang="ja-JP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for your attention!</a:t>
            </a:r>
            <a:endParaRPr lang="en-US" altLang="ja-JP" sz="5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215900" y="0"/>
            <a:ext cx="7524750" cy="620713"/>
          </a:xfrm>
        </p:spPr>
        <p:txBody>
          <a:bodyPr/>
          <a:lstStyle/>
          <a:p>
            <a:endParaRPr 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80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2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2924944"/>
            <a:ext cx="4328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DENSO is ...</a:t>
            </a:r>
          </a:p>
        </p:txBody>
      </p:sp>
    </p:spTree>
    <p:extLst>
      <p:ext uri="{BB962C8B-B14F-4D97-AF65-F5344CB8AC3E}">
        <p14:creationId xmlns:p14="http://schemas.microsoft.com/office/powerpoint/2010/main" val="96364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153D-32D8-4DC1-B188-7B8F00237FDB}" type="slidenum">
              <a:rPr lang="en-US" altLang="ja-JP"/>
              <a:pPr/>
              <a:t>3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658435" name="Rectangle 3"/>
          <p:cNvSpPr>
            <a:spLocks noChangeArrowheads="1"/>
          </p:cNvSpPr>
          <p:nvPr/>
        </p:nvSpPr>
        <p:spPr bwMode="auto">
          <a:xfrm>
            <a:off x="3960000" y="1066800"/>
            <a:ext cx="4953000" cy="271975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3960000" y="3265730"/>
            <a:ext cx="4953000" cy="702603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3960000" y="4775860"/>
            <a:ext cx="4953000" cy="702603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38" name="Rectangle 6"/>
          <p:cNvSpPr>
            <a:spLocks noChangeArrowheads="1"/>
          </p:cNvSpPr>
          <p:nvPr/>
        </p:nvSpPr>
        <p:spPr bwMode="auto">
          <a:xfrm>
            <a:off x="3960000" y="4013857"/>
            <a:ext cx="4953000" cy="702603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39" name="Rectangle 7"/>
          <p:cNvSpPr>
            <a:spLocks noChangeArrowheads="1"/>
          </p:cNvSpPr>
          <p:nvPr/>
        </p:nvSpPr>
        <p:spPr bwMode="auto">
          <a:xfrm>
            <a:off x="3960000" y="2492896"/>
            <a:ext cx="4953000" cy="702603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40" name="Rectangle 8"/>
          <p:cNvSpPr>
            <a:spLocks noChangeArrowheads="1"/>
          </p:cNvSpPr>
          <p:nvPr/>
        </p:nvSpPr>
        <p:spPr bwMode="auto">
          <a:xfrm>
            <a:off x="3960000" y="1724074"/>
            <a:ext cx="4953000" cy="702603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41" name="Rectangle 9"/>
          <p:cNvSpPr>
            <a:spLocks noChangeArrowheads="1"/>
          </p:cNvSpPr>
          <p:nvPr/>
        </p:nvSpPr>
        <p:spPr bwMode="auto">
          <a:xfrm>
            <a:off x="3960000" y="1395437"/>
            <a:ext cx="4953000" cy="271975"/>
          </a:xfrm>
          <a:prstGeom prst="rect">
            <a:avLst/>
          </a:prstGeom>
          <a:solidFill>
            <a:srgbClr val="DDDDDD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42" name="Rectangle 10"/>
          <p:cNvSpPr>
            <a:spLocks noChangeArrowheads="1"/>
          </p:cNvSpPr>
          <p:nvPr/>
        </p:nvSpPr>
        <p:spPr bwMode="auto">
          <a:xfrm>
            <a:off x="0" y="0"/>
            <a:ext cx="7596188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8080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0" rIns="0" bIns="0" anchor="ctr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Profile</a:t>
            </a:r>
            <a:endParaRPr lang="en-US" altLang="ja-JP" sz="2500" dirty="0">
              <a:effectLst>
                <a:outerShdw blurRad="38100" dist="38100" dir="2700000" algn="tl">
                  <a:srgbClr val="C0C0C0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43" name="Rectangle 11"/>
          <p:cNvSpPr>
            <a:spLocks noChangeArrowheads="1"/>
          </p:cNvSpPr>
          <p:nvPr/>
        </p:nvSpPr>
        <p:spPr bwMode="auto">
          <a:xfrm>
            <a:off x="7391400" y="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80000" bIns="0" anchor="b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fontAlgn="ctr">
              <a:lnSpc>
                <a:spcPct val="90000"/>
              </a:lnSpc>
            </a:pPr>
            <a:r>
              <a:rPr lang="en-US" altLang="ja-JP" sz="1200" dirty="0">
                <a:solidFill>
                  <a:schemeClr val="bg1"/>
                </a:solidFill>
                <a:latin typeface="Arial" charset="0"/>
              </a:rPr>
              <a:t>Corporate Profile</a:t>
            </a:r>
          </a:p>
        </p:txBody>
      </p:sp>
      <p:sp>
        <p:nvSpPr>
          <p:cNvPr id="658444" name="Rectangle 12"/>
          <p:cNvSpPr>
            <a:spLocks noChangeArrowheads="1"/>
          </p:cNvSpPr>
          <p:nvPr/>
        </p:nvSpPr>
        <p:spPr bwMode="auto">
          <a:xfrm>
            <a:off x="7620000" y="0"/>
            <a:ext cx="152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80000" bIns="36000" anchor="b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fontAlgn="ctr">
              <a:lnSpc>
                <a:spcPct val="90000"/>
              </a:lnSpc>
            </a:pPr>
            <a:endParaRPr lang="en-US" altLang="ja-JP" sz="1500" baseline="-10000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658445" name="Rectangle 13"/>
          <p:cNvSpPr>
            <a:spLocks noChangeArrowheads="1"/>
          </p:cNvSpPr>
          <p:nvPr/>
        </p:nvSpPr>
        <p:spPr bwMode="auto">
          <a:xfrm>
            <a:off x="7162800" y="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80000" bIns="0" anchor="b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fontAlgn="ctr">
              <a:lnSpc>
                <a:spcPct val="90000"/>
              </a:lnSpc>
            </a:pPr>
            <a:r>
              <a:rPr lang="en-US" altLang="ja-JP" sz="1200" dirty="0">
                <a:latin typeface="Arial" charset="0"/>
              </a:rPr>
              <a:t>Corporate Profile</a:t>
            </a:r>
          </a:p>
        </p:txBody>
      </p:sp>
      <p:sp>
        <p:nvSpPr>
          <p:cNvPr id="658446" name="Rectangle 14"/>
          <p:cNvSpPr>
            <a:spLocks noChangeArrowheads="1"/>
          </p:cNvSpPr>
          <p:nvPr/>
        </p:nvSpPr>
        <p:spPr bwMode="auto">
          <a:xfrm>
            <a:off x="7162800" y="0"/>
            <a:ext cx="1981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180000" bIns="36000" anchor="b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fontAlgn="ctr">
              <a:lnSpc>
                <a:spcPct val="90000"/>
              </a:lnSpc>
            </a:pPr>
            <a:endParaRPr lang="en-US" altLang="ja-JP" sz="1500" baseline="-10000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658447" name="Rectangle 15"/>
          <p:cNvSpPr>
            <a:spLocks noChangeArrowheads="1"/>
          </p:cNvSpPr>
          <p:nvPr/>
        </p:nvSpPr>
        <p:spPr bwMode="auto">
          <a:xfrm>
            <a:off x="6934200" y="1076325"/>
            <a:ext cx="18288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December 16, 1949</a:t>
            </a:r>
          </a:p>
        </p:txBody>
      </p:sp>
      <p:sp>
        <p:nvSpPr>
          <p:cNvPr id="658448" name="Rectangle 16"/>
          <p:cNvSpPr>
            <a:spLocks noChangeArrowheads="1"/>
          </p:cNvSpPr>
          <p:nvPr/>
        </p:nvSpPr>
        <p:spPr bwMode="auto">
          <a:xfrm>
            <a:off x="4038600" y="1068388"/>
            <a:ext cx="13716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Established</a:t>
            </a:r>
            <a:r>
              <a:rPr lang="en-US" altLang="ja-JP" sz="13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3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49" name="Rectangle 17"/>
          <p:cNvSpPr>
            <a:spLocks noChangeArrowheads="1"/>
          </p:cNvSpPr>
          <p:nvPr/>
        </p:nvSpPr>
        <p:spPr bwMode="auto">
          <a:xfrm>
            <a:off x="4038600" y="1393825"/>
            <a:ext cx="796675" cy="27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Capital</a:t>
            </a:r>
          </a:p>
        </p:txBody>
      </p:sp>
      <p:sp>
        <p:nvSpPr>
          <p:cNvPr id="658450" name="Rectangle 18"/>
          <p:cNvSpPr>
            <a:spLocks noChangeArrowheads="1"/>
          </p:cNvSpPr>
          <p:nvPr/>
        </p:nvSpPr>
        <p:spPr bwMode="auto">
          <a:xfrm>
            <a:off x="6083300" y="1401763"/>
            <a:ext cx="27416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187.4 billion yen (US$1.6 billion)</a:t>
            </a:r>
          </a:p>
        </p:txBody>
      </p:sp>
      <p:sp>
        <p:nvSpPr>
          <p:cNvPr id="658451" name="Text Box 19"/>
          <p:cNvSpPr txBox="1">
            <a:spLocks noChangeArrowheads="1"/>
          </p:cNvSpPr>
          <p:nvPr/>
        </p:nvSpPr>
        <p:spPr bwMode="auto">
          <a:xfrm>
            <a:off x="582613" y="5661025"/>
            <a:ext cx="8382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900" dirty="0">
                <a:solidFill>
                  <a:schemeClr val="bg2"/>
                </a:solidFill>
              </a:rPr>
              <a:t>Notes:</a:t>
            </a:r>
          </a:p>
          <a:p>
            <a:pPr>
              <a:spcBef>
                <a:spcPct val="0"/>
              </a:spcBef>
            </a:pPr>
            <a:r>
              <a:rPr lang="en-US" altLang="ja-JP" sz="900" dirty="0">
                <a:solidFill>
                  <a:schemeClr val="bg2"/>
                </a:solidFill>
              </a:rPr>
              <a:t>U.S.dollar amounts have been translated, for convenience only, at the rate of 120.17 yen = US$1,</a:t>
            </a:r>
          </a:p>
          <a:p>
            <a:pPr>
              <a:spcBef>
                <a:spcPct val="0"/>
              </a:spcBef>
            </a:pPr>
            <a:r>
              <a:rPr lang="en-US" altLang="ja-JP" sz="900" dirty="0">
                <a:solidFill>
                  <a:schemeClr val="bg2"/>
                </a:solidFill>
              </a:rPr>
              <a:t>the approximate exchange rate prevailing on March 31, 2015. Billion is used in the American sense of one thousand million.</a:t>
            </a:r>
          </a:p>
        </p:txBody>
      </p:sp>
      <p:sp>
        <p:nvSpPr>
          <p:cNvPr id="658452" name="Rectangle 20"/>
          <p:cNvSpPr>
            <a:spLocks noChangeArrowheads="1"/>
          </p:cNvSpPr>
          <p:nvPr/>
        </p:nvSpPr>
        <p:spPr bwMode="auto">
          <a:xfrm>
            <a:off x="4038600" y="2575348"/>
            <a:ext cx="1752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Operating Profit</a:t>
            </a:r>
          </a:p>
        </p:txBody>
      </p:sp>
      <p:sp>
        <p:nvSpPr>
          <p:cNvPr id="658453" name="Rectangle 21"/>
          <p:cNvSpPr>
            <a:spLocks noChangeArrowheads="1"/>
          </p:cNvSpPr>
          <p:nvPr/>
        </p:nvSpPr>
        <p:spPr bwMode="auto">
          <a:xfrm>
            <a:off x="5943600" y="2809202"/>
            <a:ext cx="2881313" cy="25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331.4 billion yen (US$ 2.8 billion)</a:t>
            </a:r>
            <a:r>
              <a:rPr lang="en-US" altLang="ja-JP" sz="1200" b="1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</a:p>
        </p:txBody>
      </p:sp>
      <p:sp>
        <p:nvSpPr>
          <p:cNvPr id="658454" name="Rectangle 22"/>
          <p:cNvSpPr>
            <a:spLocks noChangeArrowheads="1"/>
          </p:cNvSpPr>
          <p:nvPr/>
        </p:nvSpPr>
        <p:spPr bwMode="auto">
          <a:xfrm>
            <a:off x="4285565" y="2825372"/>
            <a:ext cx="1920875" cy="25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Consolidated basis</a:t>
            </a:r>
            <a:endParaRPr lang="en-US" altLang="ja-JP" sz="1200" dirty="0">
              <a:solidFill>
                <a:srgbClr val="1A1A1A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55" name="Rectangle 23"/>
          <p:cNvSpPr>
            <a:spLocks noChangeArrowheads="1"/>
          </p:cNvSpPr>
          <p:nvPr/>
        </p:nvSpPr>
        <p:spPr bwMode="auto">
          <a:xfrm>
            <a:off x="4052888" y="5039553"/>
            <a:ext cx="4328090" cy="21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(Japan 13, North America 4, Europe 4, Asia 12, South America/Others 2)</a:t>
            </a:r>
          </a:p>
        </p:txBody>
      </p:sp>
      <p:sp>
        <p:nvSpPr>
          <p:cNvPr id="658456" name="Rectangle 24"/>
          <p:cNvSpPr>
            <a:spLocks noChangeArrowheads="1"/>
          </p:cNvSpPr>
          <p:nvPr/>
        </p:nvSpPr>
        <p:spPr bwMode="auto">
          <a:xfrm>
            <a:off x="4038600" y="4813722"/>
            <a:ext cx="3209065" cy="27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Affiliates under the Equity Method</a:t>
            </a:r>
            <a:endParaRPr lang="en-US" altLang="ja-JP" sz="13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57" name="Rectangle 25"/>
          <p:cNvSpPr>
            <a:spLocks noChangeArrowheads="1"/>
          </p:cNvSpPr>
          <p:nvPr/>
        </p:nvSpPr>
        <p:spPr bwMode="auto">
          <a:xfrm>
            <a:off x="8292979" y="4812138"/>
            <a:ext cx="457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35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58" name="Rectangle 26"/>
          <p:cNvSpPr>
            <a:spLocks noChangeArrowheads="1"/>
          </p:cNvSpPr>
          <p:nvPr/>
        </p:nvSpPr>
        <p:spPr bwMode="auto">
          <a:xfrm>
            <a:off x="4048125" y="4349663"/>
            <a:ext cx="4878388" cy="23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/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(Japan 61, North America 28, Europe 35, Asia 58, South America/Others 6)</a:t>
            </a:r>
          </a:p>
        </p:txBody>
      </p:sp>
      <p:sp>
        <p:nvSpPr>
          <p:cNvPr id="658459" name="Rectangle 27"/>
          <p:cNvSpPr>
            <a:spLocks noChangeArrowheads="1"/>
          </p:cNvSpPr>
          <p:nvPr/>
        </p:nvSpPr>
        <p:spPr bwMode="auto">
          <a:xfrm>
            <a:off x="4038600" y="4051077"/>
            <a:ext cx="2453539" cy="27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Consolidated Subsidiaries</a:t>
            </a:r>
          </a:p>
        </p:txBody>
      </p:sp>
      <p:sp>
        <p:nvSpPr>
          <p:cNvPr id="658460" name="Rectangle 28"/>
          <p:cNvSpPr>
            <a:spLocks noChangeArrowheads="1"/>
          </p:cNvSpPr>
          <p:nvPr/>
        </p:nvSpPr>
        <p:spPr bwMode="auto">
          <a:xfrm>
            <a:off x="7158038" y="4059015"/>
            <a:ext cx="1600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188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61" name="Rectangle 29"/>
          <p:cNvSpPr>
            <a:spLocks noChangeArrowheads="1"/>
          </p:cNvSpPr>
          <p:nvPr/>
        </p:nvSpPr>
        <p:spPr bwMode="auto">
          <a:xfrm>
            <a:off x="4038600" y="3284984"/>
            <a:ext cx="1371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Employees</a:t>
            </a:r>
          </a:p>
        </p:txBody>
      </p:sp>
      <p:sp>
        <p:nvSpPr>
          <p:cNvPr id="658462" name="Rectangle 30"/>
          <p:cNvSpPr>
            <a:spLocks noChangeArrowheads="1"/>
          </p:cNvSpPr>
          <p:nvPr/>
        </p:nvSpPr>
        <p:spPr bwMode="auto">
          <a:xfrm>
            <a:off x="7162800" y="3501008"/>
            <a:ext cx="1600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0" hangingPunct="0">
              <a:lnSpc>
                <a:spcPct val="90000"/>
              </a:lnSpc>
            </a:pPr>
            <a:r>
              <a:rPr lang="en-US" altLang="ja-JP" sz="12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146,714</a:t>
            </a:r>
          </a:p>
          <a:p>
            <a:pPr algn="r" eaLnBrk="0" hangingPunct="0">
              <a:lnSpc>
                <a:spcPct val="900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38,493</a:t>
            </a:r>
          </a:p>
        </p:txBody>
      </p:sp>
      <p:sp>
        <p:nvSpPr>
          <p:cNvPr id="658463" name="Rectangle 31"/>
          <p:cNvSpPr>
            <a:spLocks noChangeArrowheads="1"/>
          </p:cNvSpPr>
          <p:nvPr/>
        </p:nvSpPr>
        <p:spPr bwMode="auto">
          <a:xfrm>
            <a:off x="4267200" y="3501008"/>
            <a:ext cx="19812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Consolidated basis</a:t>
            </a:r>
            <a:endParaRPr lang="en-US" altLang="ja-JP" sz="1200" dirty="0">
              <a:solidFill>
                <a:srgbClr val="1A1A1A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Non-consolidated basis</a:t>
            </a:r>
            <a:endParaRPr lang="en-US" altLang="ja-JP" sz="15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64" name="Rectangle 32"/>
          <p:cNvSpPr>
            <a:spLocks noChangeArrowheads="1"/>
          </p:cNvSpPr>
          <p:nvPr/>
        </p:nvSpPr>
        <p:spPr bwMode="auto">
          <a:xfrm>
            <a:off x="4038600" y="1789386"/>
            <a:ext cx="15240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3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Revenue</a:t>
            </a:r>
          </a:p>
        </p:txBody>
      </p:sp>
      <p:sp>
        <p:nvSpPr>
          <p:cNvPr id="658465" name="Rectangle 33"/>
          <p:cNvSpPr>
            <a:spLocks noChangeArrowheads="1"/>
          </p:cNvSpPr>
          <p:nvPr/>
        </p:nvSpPr>
        <p:spPr bwMode="auto">
          <a:xfrm>
            <a:off x="5791200" y="2071249"/>
            <a:ext cx="3038475" cy="27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0" hangingPunct="0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4,309.8 billion yen (US$35.9 billion)</a:t>
            </a:r>
          </a:p>
        </p:txBody>
      </p:sp>
      <p:sp>
        <p:nvSpPr>
          <p:cNvPr id="658466" name="Rectangle 34"/>
          <p:cNvSpPr>
            <a:spLocks noChangeArrowheads="1"/>
          </p:cNvSpPr>
          <p:nvPr/>
        </p:nvSpPr>
        <p:spPr bwMode="auto">
          <a:xfrm>
            <a:off x="4307309" y="2089716"/>
            <a:ext cx="1920875" cy="25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Consolidated basis</a:t>
            </a:r>
            <a:endParaRPr lang="en-US" altLang="ja-JP" sz="1200" dirty="0">
              <a:solidFill>
                <a:srgbClr val="1A1A1A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8467" name="Rectangle 35"/>
          <p:cNvSpPr>
            <a:spLocks noChangeArrowheads="1"/>
          </p:cNvSpPr>
          <p:nvPr/>
        </p:nvSpPr>
        <p:spPr bwMode="auto">
          <a:xfrm>
            <a:off x="7696200" y="6096000"/>
            <a:ext cx="1255134" cy="20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6" tIns="46033" rIns="92066" bIns="46033"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70013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ja-JP" sz="800" dirty="0">
                <a:solidFill>
                  <a:schemeClr val="bg2"/>
                </a:solidFill>
                <a:latin typeface="Arial" charset="0"/>
              </a:rPr>
              <a:t>/</a:t>
            </a:r>
            <a:r>
              <a:rPr lang="ja-JP" altLang="en-US" sz="800" dirty="0">
                <a:solidFill>
                  <a:schemeClr val="bg2"/>
                </a:solidFill>
                <a:latin typeface="Arial" charset="0"/>
              </a:rPr>
              <a:t>　</a:t>
            </a:r>
            <a:r>
              <a:rPr lang="en-US" altLang="ja-JP" sz="800" dirty="0">
                <a:solidFill>
                  <a:schemeClr val="bg2"/>
                </a:solidFill>
                <a:latin typeface="Arial" charset="0"/>
                <a:ea typeface="ＭＳ ゴシック" pitchFamily="49" charset="-128"/>
              </a:rPr>
              <a:t>as of March 31, 2015</a:t>
            </a:r>
          </a:p>
        </p:txBody>
      </p:sp>
      <p:pic>
        <p:nvPicPr>
          <p:cNvPr id="658470" name="Picture 38" descr="社屋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275013"/>
            <a:ext cx="3097213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8471" name="Picture 39" descr="honsh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076325"/>
            <a:ext cx="3116263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472" name="Text Box 40"/>
          <p:cNvSpPr txBox="1">
            <a:spLocks noChangeArrowheads="1"/>
          </p:cNvSpPr>
          <p:nvPr/>
        </p:nvSpPr>
        <p:spPr bwMode="auto">
          <a:xfrm>
            <a:off x="4066554" y="5202823"/>
            <a:ext cx="4033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*There is one non-consolidated subsidiary.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9AF87-2AF1-4E48-838A-05822CD0A3F9}" type="slidenum">
              <a:rPr lang="en-US" altLang="ja-JP"/>
              <a:pPr/>
              <a:t>4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558800" y="3535363"/>
            <a:ext cx="34067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003" tIns="50795" rIns="100003" bIns="50795"/>
          <a:lstStyle>
            <a:lvl1pPr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12800" indent="-309563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250" indent="-247650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550" indent="-249238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850" indent="-247650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6860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1432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6004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0576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800" b="1" dirty="0">
                <a:solidFill>
                  <a:srgbClr val="010000"/>
                </a:solidFill>
                <a:latin typeface="Arial" charset="0"/>
              </a:rPr>
              <a:t>Comfort &amp; Convenience</a:t>
            </a:r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auto">
          <a:xfrm>
            <a:off x="747713" y="1422400"/>
            <a:ext cx="3213100" cy="150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12800" indent="-309563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250" indent="-247650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550" indent="-249238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850" indent="-247650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6860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1432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6004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0576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Hybrid and electric </a:t>
            </a:r>
            <a:r>
              <a:rPr lang="en-US" altLang="ja-JP" sz="1400" dirty="0">
                <a:latin typeface="Arial" charset="0"/>
              </a:rPr>
              <a:t>vehicle</a:t>
            </a: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 components,</a:t>
            </a:r>
          </a:p>
          <a:p>
            <a:pPr algn="just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Products for fuel cell vehicles,</a:t>
            </a:r>
          </a:p>
          <a:p>
            <a:pPr algn="just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gasoline engine management system,</a:t>
            </a:r>
          </a:p>
          <a:p>
            <a:pPr algn="just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diesel engine management system,</a:t>
            </a:r>
          </a:p>
          <a:p>
            <a:pPr algn="just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starter, alternator, radiator, etc. 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4465638" y="987425"/>
            <a:ext cx="192405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003" tIns="50795" rIns="100003" bIns="50795"/>
          <a:lstStyle>
            <a:lvl1pPr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812800" indent="-309563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238250" indent="-247650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33550" indent="-249238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228850" indent="-247650" defTabSz="1073150">
              <a:spcBef>
                <a:spcPct val="0"/>
              </a:spcBef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6860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1432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6004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057650" indent="-247650" defTabSz="1073150" fontAlgn="base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b="1" dirty="0">
                <a:solidFill>
                  <a:srgbClr val="010000"/>
                </a:solidFill>
                <a:latin typeface="Arial" charset="0"/>
              </a:rPr>
              <a:t>Safety</a:t>
            </a: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4565650" y="1339850"/>
            <a:ext cx="432752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46033"/>
          <a:lstStyle>
            <a:lvl1pPr marL="423863" indent="-423863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9163" indent="-354013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412875" indent="-280988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979613" indent="-282575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46350" indent="-282575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035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607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179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3751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Sensing technologies for driving assist systems,</a:t>
            </a:r>
          </a:p>
          <a:p>
            <a:pPr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actuator &amp; computer for antilock brake system (</a:t>
            </a:r>
            <a:r>
              <a:rPr lang="en-US" altLang="ja-JP" sz="1400" dirty="0">
                <a:latin typeface="Arial" charset="0"/>
              </a:rPr>
              <a:t>ABS) /</a:t>
            </a:r>
          </a:p>
          <a:p>
            <a:pPr>
              <a:lnSpc>
                <a:spcPct val="110000"/>
              </a:lnSpc>
            </a:pPr>
            <a:r>
              <a:rPr lang="en-US" altLang="ja-JP" sz="1400" dirty="0">
                <a:latin typeface="Arial" charset="0"/>
              </a:rPr>
              <a:t>electronic stability control (ESC),</a:t>
            </a:r>
          </a:p>
          <a:p>
            <a:pPr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adaptive front-lighting system (AFS),</a:t>
            </a:r>
          </a:p>
          <a:p>
            <a:pPr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airbag sensors &amp; electronic control unit</a:t>
            </a:r>
            <a:r>
              <a:rPr lang="en-US" altLang="ja-JP" sz="1400" dirty="0">
                <a:latin typeface="Arial" charset="0"/>
              </a:rPr>
              <a:t>s</a:t>
            </a: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periphery monitoring system, instrument cluster,</a:t>
            </a:r>
          </a:p>
          <a:p>
            <a:pPr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rain sensor for automatic windshield wiper, etc.</a:t>
            </a: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684213" y="3860800"/>
            <a:ext cx="4103687" cy="2160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46033"/>
          <a:lstStyle>
            <a:lvl1pPr marL="423863" indent="-423863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9163" indent="-354013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412875" indent="-280988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979613" indent="-282575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46350" indent="-282575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035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607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179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3751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just" fontAlgn="ctr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Car air-conditioning system</a:t>
            </a:r>
            <a:r>
              <a:rPr lang="en-US" altLang="ja-JP" sz="1400" dirty="0">
                <a:latin typeface="Arial" charset="0"/>
              </a:rPr>
              <a:t>,</a:t>
            </a:r>
          </a:p>
          <a:p>
            <a:pPr algn="just" fontAlgn="ctr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air conditioner for buses, air purifier, </a:t>
            </a:r>
          </a:p>
          <a:p>
            <a:pPr algn="just" fontAlgn="ctr">
              <a:lnSpc>
                <a:spcPct val="110000"/>
              </a:lnSpc>
            </a:pPr>
            <a:endParaRPr lang="en-US" altLang="ja-JP" sz="1400" dirty="0">
              <a:solidFill>
                <a:srgbClr val="010000"/>
              </a:solidFill>
              <a:latin typeface="Arial" charset="0"/>
            </a:endParaRPr>
          </a:p>
          <a:p>
            <a:pPr algn="just" fontAlgn="ctr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Car navigation system, </a:t>
            </a:r>
          </a:p>
          <a:p>
            <a:pPr algn="just" fontAlgn="ctr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electronic toll collection system (ETC),</a:t>
            </a:r>
          </a:p>
          <a:p>
            <a:pPr algn="just" fontAlgn="ctr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remote security system, </a:t>
            </a:r>
          </a:p>
          <a:p>
            <a:pPr algn="just" fontAlgn="ctr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remote touch controller, smart key, </a:t>
            </a:r>
          </a:p>
          <a:p>
            <a:pPr algn="just" fontAlgn="ctr">
              <a:lnSpc>
                <a:spcPct val="110000"/>
              </a:lnSpc>
            </a:pPr>
            <a:r>
              <a:rPr lang="en-US" altLang="ja-JP" sz="1400" dirty="0">
                <a:solidFill>
                  <a:srgbClr val="010000"/>
                </a:solidFill>
                <a:latin typeface="Arial" charset="0"/>
              </a:rPr>
              <a:t>advanced vehicle operation system (AVOS), etc. </a:t>
            </a: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617538" y="1041400"/>
            <a:ext cx="260191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66" tIns="46033" rIns="92066" bIns="46033">
            <a:spAutoFit/>
          </a:bodyPr>
          <a:lstStyle>
            <a:lvl1pPr marL="423863" indent="-423863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919163" indent="-354013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412875" indent="-280988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979613" indent="-282575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546350" indent="-282575" defTabSz="139858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30035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34607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9179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4375150" indent="-282575" defTabSz="139858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b="1" dirty="0">
                <a:solidFill>
                  <a:srgbClr val="010000"/>
                </a:solidFill>
                <a:latin typeface="Arial" charset="0"/>
              </a:rPr>
              <a:t>Environment</a:t>
            </a: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0" y="0"/>
            <a:ext cx="775652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0" rIns="0" bIns="0" anchor="ctr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2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Automotive Fields</a:t>
            </a:r>
          </a:p>
        </p:txBody>
      </p:sp>
      <p:grpSp>
        <p:nvGrpSpPr>
          <p:cNvPr id="664585" name="Group 9"/>
          <p:cNvGrpSpPr>
            <a:grpSpLocks/>
          </p:cNvGrpSpPr>
          <p:nvPr/>
        </p:nvGrpSpPr>
        <p:grpSpPr bwMode="auto">
          <a:xfrm>
            <a:off x="7162800" y="0"/>
            <a:ext cx="1981200" cy="647700"/>
            <a:chOff x="4512" y="0"/>
            <a:chExt cx="1248" cy="408"/>
          </a:xfrm>
        </p:grpSpPr>
        <p:sp>
          <p:nvSpPr>
            <p:cNvPr id="664586" name="Rectangle 10"/>
            <p:cNvSpPr>
              <a:spLocks noChangeArrowheads="1"/>
            </p:cNvSpPr>
            <p:nvPr/>
          </p:nvSpPr>
          <p:spPr bwMode="auto">
            <a:xfrm>
              <a:off x="4512" y="0"/>
              <a:ext cx="12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180000" bIns="0" anchor="b"/>
            <a:lstStyle>
              <a:lvl1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370013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r" fontAlgn="ctr">
                <a:lnSpc>
                  <a:spcPct val="90000"/>
                </a:lnSpc>
              </a:pPr>
              <a:r>
                <a:rPr lang="en-US" altLang="ja-JP" sz="1200" dirty="0">
                  <a:latin typeface="Arial" charset="0"/>
                </a:rPr>
                <a:t>Corporate Profile</a:t>
              </a:r>
            </a:p>
          </p:txBody>
        </p:sp>
        <p:sp>
          <p:nvSpPr>
            <p:cNvPr id="664587" name="Rectangle 11"/>
            <p:cNvSpPr>
              <a:spLocks noChangeArrowheads="1"/>
            </p:cNvSpPr>
            <p:nvPr/>
          </p:nvSpPr>
          <p:spPr bwMode="auto">
            <a:xfrm>
              <a:off x="4512" y="0"/>
              <a:ext cx="1248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180000" bIns="36000" anchor="b"/>
            <a:lstStyle>
              <a:lvl1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370013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r" fontAlgn="ctr">
                <a:lnSpc>
                  <a:spcPct val="90000"/>
                </a:lnSpc>
              </a:pPr>
              <a:endParaRPr lang="en-US" altLang="ja-JP" sz="1500" baseline="-10000" dirty="0">
                <a:latin typeface="Arial" charset="0"/>
              </a:endParaRPr>
            </a:p>
          </p:txBody>
        </p:sp>
      </p:grpSp>
      <p:pic>
        <p:nvPicPr>
          <p:cNvPr id="664588" name="Picture 12" descr="4色珠（緑ﾍﾞﾀ）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317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89" name="Picture 13" descr="4色珠（橙ﾍﾞﾀ）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1004888"/>
            <a:ext cx="3175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4590" name="Picture 14" descr="4色珠（紫ﾍﾞﾀ）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4592" name="Picture 16" descr="DENSO car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467995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0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08E3BF4-EFCC-48D2-90BD-FCD76B2EB2F7}" type="slidenum">
              <a:rPr lang="en-US" altLang="ja-JP" sz="1500">
                <a:solidFill>
                  <a:srgbClr val="333333"/>
                </a:solidFill>
              </a:rPr>
              <a:pPr eaLnBrk="1" hangingPunct="1"/>
              <a:t>5</a:t>
            </a:fld>
            <a:r>
              <a:rPr lang="en-US" altLang="ja-JP" sz="1500" dirty="0">
                <a:solidFill>
                  <a:srgbClr val="333333"/>
                </a:solidFill>
              </a:rPr>
              <a:t> </a:t>
            </a:r>
            <a:r>
              <a:rPr lang="en-US" altLang="ja-JP" sz="900" dirty="0">
                <a:solidFill>
                  <a:srgbClr val="333333"/>
                </a:solidFill>
              </a:rPr>
              <a:t>/ 22</a:t>
            </a:r>
          </a:p>
        </p:txBody>
      </p:sp>
      <p:pic>
        <p:nvPicPr>
          <p:cNvPr id="3075" name="Picture 2" descr="4色珠（緑不透明）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836863"/>
            <a:ext cx="12588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2339975" y="2133600"/>
            <a:ext cx="4103688" cy="2857500"/>
            <a:chOff x="1383" y="1353"/>
            <a:chExt cx="2983" cy="2078"/>
          </a:xfrm>
        </p:grpSpPr>
        <p:sp>
          <p:nvSpPr>
            <p:cNvPr id="587780" name="Oval 4"/>
            <p:cNvSpPr>
              <a:spLocks noChangeArrowheads="1"/>
            </p:cNvSpPr>
            <p:nvPr/>
          </p:nvSpPr>
          <p:spPr bwMode="auto">
            <a:xfrm rot="-1845264">
              <a:off x="1456" y="1353"/>
              <a:ext cx="2910" cy="2015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ja-JP" altLang="en-US" dirty="0">
                <a:ea typeface="ＭＳ Ｐゴシック" pitchFamily="50" charset="-128"/>
              </a:endParaRPr>
            </a:p>
          </p:txBody>
        </p:sp>
        <p:sp>
          <p:nvSpPr>
            <p:cNvPr id="587781" name="Oval 5"/>
            <p:cNvSpPr>
              <a:spLocks noChangeArrowheads="1"/>
            </p:cNvSpPr>
            <p:nvPr/>
          </p:nvSpPr>
          <p:spPr bwMode="auto">
            <a:xfrm rot="-1845264">
              <a:off x="1383" y="1416"/>
              <a:ext cx="2910" cy="2015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ja-JP" altLang="en-US" dirty="0">
                <a:ea typeface="ＭＳ Ｐゴシック" pitchFamily="50" charset="-128"/>
              </a:endParaRPr>
            </a:p>
          </p:txBody>
        </p:sp>
      </p:grp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0"/>
            <a:ext cx="827722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0" rIns="0" bIns="0" anchor="ctr"/>
          <a:lstStyle>
            <a:lvl1pPr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Main Products (Environment)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3762375" y="3343275"/>
            <a:ext cx="1381125" cy="312738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6699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>
            <a:spAutoFit/>
          </a:bodyPr>
          <a:lstStyle>
            <a:lvl1pPr marL="423863" indent="-423863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919163" indent="-354013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412875" indent="-280988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979613" indent="-282575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546350" indent="-282575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30035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4607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9179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3751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ja-JP" sz="1600" dirty="0">
                <a:effectLst/>
              </a:rPr>
              <a:t>Environment 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3151188" y="1570038"/>
            <a:ext cx="1492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1C1C1C"/>
                </a:solidFill>
                <a:effectLst/>
              </a:rPr>
              <a:t>Radiator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6372225" y="2492375"/>
            <a:ext cx="15208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1C1C1C"/>
                </a:solidFill>
                <a:effectLst/>
              </a:rPr>
              <a:t>Alternator</a:t>
            </a:r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2195513" y="5300663"/>
            <a:ext cx="25288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ja-JP" sz="1800" b="1" dirty="0">
                <a:solidFill>
                  <a:srgbClr val="1C1C1C"/>
                </a:solidFill>
                <a:effectLst/>
              </a:rPr>
              <a:t>Diesel Engine Management System</a:t>
            </a:r>
          </a:p>
        </p:txBody>
      </p:sp>
      <p:sp>
        <p:nvSpPr>
          <p:cNvPr id="3082" name="Rectangle 12"/>
          <p:cNvSpPr>
            <a:spLocks noChangeArrowheads="1"/>
          </p:cNvSpPr>
          <p:nvPr/>
        </p:nvSpPr>
        <p:spPr bwMode="auto">
          <a:xfrm>
            <a:off x="5292725" y="1412875"/>
            <a:ext cx="1079500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1C1C1C"/>
                </a:solidFill>
                <a:effectLst/>
              </a:rPr>
              <a:t>Starter</a:t>
            </a:r>
          </a:p>
        </p:txBody>
      </p:sp>
      <p:sp>
        <p:nvSpPr>
          <p:cNvPr id="3083" name="Rectangle 13"/>
          <p:cNvSpPr>
            <a:spLocks noChangeArrowheads="1"/>
          </p:cNvSpPr>
          <p:nvPr/>
        </p:nvSpPr>
        <p:spPr bwMode="auto">
          <a:xfrm>
            <a:off x="4953000" y="4800600"/>
            <a:ext cx="23923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ja-JP" sz="1800" b="1" dirty="0">
                <a:solidFill>
                  <a:srgbClr val="1C1C1C"/>
                </a:solidFill>
                <a:effectLst/>
              </a:rPr>
              <a:t>Hybrid and Electric</a:t>
            </a:r>
          </a:p>
          <a:p>
            <a:pPr eaLnBrk="1" hangingPunct="1">
              <a:lnSpc>
                <a:spcPct val="95000"/>
              </a:lnSpc>
            </a:pPr>
            <a:r>
              <a:rPr lang="en-US" altLang="ja-JP" sz="1800" b="1" dirty="0">
                <a:solidFill>
                  <a:srgbClr val="1C1C1C"/>
                </a:solidFill>
                <a:effectLst/>
              </a:rPr>
              <a:t>Vehicle </a:t>
            </a:r>
            <a:r>
              <a:rPr lang="en-US" altLang="ja-JP" sz="1800" b="1" dirty="0">
                <a:solidFill>
                  <a:schemeClr val="tx1"/>
                </a:solidFill>
                <a:effectLst/>
              </a:rPr>
              <a:t>Components</a:t>
            </a:r>
          </a:p>
        </p:txBody>
      </p:sp>
      <p:pic>
        <p:nvPicPr>
          <p:cNvPr id="3084" name="Picture 14" descr="4色珠（緑不透明）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3213100"/>
            <a:ext cx="4143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4色珠（緑不透明）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989138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6" descr="4色珠（緑不透明）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7" descr="4色珠（緑不透明）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24400"/>
            <a:ext cx="522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8" descr="4色珠（緑不透明）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116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9" descr="4色珠（緑不透明）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08275"/>
            <a:ext cx="4143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20"/>
          <p:cNvSpPr>
            <a:spLocks noChangeArrowheads="1"/>
          </p:cNvSpPr>
          <p:nvPr/>
        </p:nvSpPr>
        <p:spPr bwMode="auto">
          <a:xfrm>
            <a:off x="179388" y="3068638"/>
            <a:ext cx="25876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ja-JP" sz="1800" b="1" dirty="0">
                <a:solidFill>
                  <a:srgbClr val="1C1C1C"/>
                </a:solidFill>
                <a:effectLst/>
              </a:rPr>
              <a:t>Gasoline Engine Management System</a:t>
            </a:r>
          </a:p>
          <a:p>
            <a:pPr eaLnBrk="1" hangingPunct="1">
              <a:lnSpc>
                <a:spcPct val="95000"/>
              </a:lnSpc>
            </a:pPr>
            <a:endParaRPr lang="en-US" altLang="ja-JP" sz="1800" b="1" dirty="0">
              <a:solidFill>
                <a:srgbClr val="1C1C1C"/>
              </a:solidFill>
              <a:effectLst/>
            </a:endParaRPr>
          </a:p>
        </p:txBody>
      </p:sp>
      <p:sp>
        <p:nvSpPr>
          <p:cNvPr id="3091" name="Rectangle 23"/>
          <p:cNvSpPr>
            <a:spLocks noChangeArrowheads="1"/>
          </p:cNvSpPr>
          <p:nvPr/>
        </p:nvSpPr>
        <p:spPr bwMode="auto">
          <a:xfrm>
            <a:off x="6919913" y="3492500"/>
            <a:ext cx="17668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solidFill>
                  <a:srgbClr val="010000"/>
                </a:solidFill>
                <a:effectLst/>
              </a:rPr>
              <a:t>(Power Control Unit)</a:t>
            </a:r>
          </a:p>
        </p:txBody>
      </p:sp>
      <p:pic>
        <p:nvPicPr>
          <p:cNvPr id="3092" name="Picture 24" descr="S_090313_DK_サプライポン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97388"/>
            <a:ext cx="19431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Rectangle 25"/>
          <p:cNvSpPr>
            <a:spLocks noChangeArrowheads="1"/>
          </p:cNvSpPr>
          <p:nvPr/>
        </p:nvSpPr>
        <p:spPr bwMode="auto">
          <a:xfrm>
            <a:off x="179388" y="4368800"/>
            <a:ext cx="286861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solidFill>
                  <a:srgbClr val="010000"/>
                </a:solidFill>
                <a:effectLst/>
              </a:rPr>
              <a:t>(Supply Pump for Passenger Cars)</a:t>
            </a:r>
          </a:p>
        </p:txBody>
      </p:sp>
      <p:pic>
        <p:nvPicPr>
          <p:cNvPr id="3094" name="Picture 26" descr="ﾊﾟﾜｰｺﾝﾄﾛｰﾙﾕﾆｯﾄ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3708400"/>
            <a:ext cx="1906587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7" descr="P1 ハイブリッド車両用ECU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18288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6" name="Rectangle 22"/>
          <p:cNvSpPr>
            <a:spLocks noChangeArrowheads="1"/>
          </p:cNvSpPr>
          <p:nvPr/>
        </p:nvSpPr>
        <p:spPr bwMode="auto">
          <a:xfrm>
            <a:off x="163513" y="1371600"/>
            <a:ext cx="32559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solidFill>
                  <a:srgbClr val="010000"/>
                </a:solidFill>
                <a:effectLst/>
              </a:rPr>
              <a:t>( Hybrid Vehicle Electronic Control Unit)</a:t>
            </a:r>
          </a:p>
        </p:txBody>
      </p:sp>
    </p:spTree>
    <p:extLst>
      <p:ext uri="{BB962C8B-B14F-4D97-AF65-F5344CB8AC3E}">
        <p14:creationId xmlns:p14="http://schemas.microsoft.com/office/powerpoint/2010/main" val="91331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A422138-6C15-4382-B6E1-49B00965F480}" type="slidenum">
              <a:rPr lang="en-US" altLang="ja-JP" sz="1500">
                <a:solidFill>
                  <a:srgbClr val="333333"/>
                </a:solidFill>
              </a:rPr>
              <a:pPr eaLnBrk="1" hangingPunct="1"/>
              <a:t>6</a:t>
            </a:fld>
            <a:r>
              <a:rPr lang="en-US" altLang="ja-JP" sz="1500" dirty="0">
                <a:solidFill>
                  <a:srgbClr val="333333"/>
                </a:solidFill>
              </a:rPr>
              <a:t> </a:t>
            </a:r>
            <a:r>
              <a:rPr lang="en-US" altLang="ja-JP" sz="900" dirty="0">
                <a:solidFill>
                  <a:srgbClr val="333333"/>
                </a:solidFill>
              </a:rPr>
              <a:t>/ 22</a:t>
            </a:r>
          </a:p>
        </p:txBody>
      </p:sp>
      <p:pic>
        <p:nvPicPr>
          <p:cNvPr id="4099" name="Picture 2" descr="4色珠（橙不透明）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836863"/>
            <a:ext cx="12588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2339975" y="2133600"/>
            <a:ext cx="4103688" cy="2857500"/>
            <a:chOff x="1383" y="1353"/>
            <a:chExt cx="2983" cy="2078"/>
          </a:xfrm>
        </p:grpSpPr>
        <p:sp>
          <p:nvSpPr>
            <p:cNvPr id="589828" name="Oval 4"/>
            <p:cNvSpPr>
              <a:spLocks noChangeArrowheads="1"/>
            </p:cNvSpPr>
            <p:nvPr/>
          </p:nvSpPr>
          <p:spPr bwMode="auto">
            <a:xfrm rot="-1845264">
              <a:off x="1456" y="1353"/>
              <a:ext cx="2910" cy="2015"/>
            </a:xfrm>
            <a:prstGeom prst="ellips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ja-JP" altLang="en-US" dirty="0">
                <a:ea typeface="ＭＳ Ｐゴシック" pitchFamily="50" charset="-128"/>
              </a:endParaRPr>
            </a:p>
          </p:txBody>
        </p:sp>
        <p:sp>
          <p:nvSpPr>
            <p:cNvPr id="589829" name="Oval 5"/>
            <p:cNvSpPr>
              <a:spLocks noChangeArrowheads="1"/>
            </p:cNvSpPr>
            <p:nvPr/>
          </p:nvSpPr>
          <p:spPr bwMode="auto">
            <a:xfrm rot="-1845264">
              <a:off x="1383" y="1416"/>
              <a:ext cx="2910" cy="2015"/>
            </a:xfrm>
            <a:prstGeom prst="ellips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ja-JP" altLang="en-US" dirty="0">
                <a:ea typeface="ＭＳ Ｐゴシック" pitchFamily="50" charset="-128"/>
              </a:endParaRPr>
            </a:p>
          </p:txBody>
        </p:sp>
      </p:grp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0"/>
            <a:ext cx="827722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0" rIns="0" bIns="0" anchor="ctr"/>
          <a:lstStyle>
            <a:lvl1pPr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Main Products (Safety)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4057650" y="3325813"/>
            <a:ext cx="687388" cy="284162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CC99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>
            <a:spAutoFit/>
          </a:bodyPr>
          <a:lstStyle>
            <a:lvl1pPr marL="423863" indent="-423863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919163" indent="-354013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412875" indent="-280988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979613" indent="-282575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546350" indent="-282575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30035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4607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9179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3751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ja-JP" sz="1400" dirty="0">
                <a:effectLst/>
              </a:rPr>
              <a:t>Safety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28600" y="49403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b="1" dirty="0">
                <a:solidFill>
                  <a:srgbClr val="010000"/>
                </a:solidFill>
                <a:effectLst/>
              </a:rPr>
              <a:t>Periphery Monitoring System</a:t>
            </a: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3708400" y="5373688"/>
            <a:ext cx="15113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Wiper System</a:t>
            </a:r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6540500" y="2868613"/>
            <a:ext cx="25447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chemeClr val="tx1"/>
                </a:solidFill>
                <a:effectLst/>
              </a:rPr>
              <a:t>Headlamp Control System for AFS</a:t>
            </a:r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1979613" y="1484313"/>
            <a:ext cx="2668587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Sensing Technology for Driving Assist System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104775" y="3295650"/>
            <a:ext cx="2689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b="1" dirty="0">
                <a:solidFill>
                  <a:srgbClr val="010000"/>
                </a:solidFill>
                <a:effectLst/>
              </a:rPr>
              <a:t>Airbag Sensor &amp; Electronic Control Unit</a:t>
            </a:r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6092825" y="4037013"/>
            <a:ext cx="23050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b="1" dirty="0">
                <a:solidFill>
                  <a:srgbClr val="010000"/>
                </a:solidFill>
                <a:effectLst/>
              </a:rPr>
              <a:t>Instrument Cluster</a:t>
            </a:r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4805363" y="1111250"/>
            <a:ext cx="2890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Actuator &amp; Computer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for ABS/ESC</a:t>
            </a:r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96838" y="2847975"/>
            <a:ext cx="2819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solidFill>
                  <a:srgbClr val="010000"/>
                </a:solidFill>
                <a:effectLst/>
              </a:rPr>
              <a:t>(Millimeter-Wave Radar Sensor)</a:t>
            </a:r>
          </a:p>
        </p:txBody>
      </p:sp>
      <p:pic>
        <p:nvPicPr>
          <p:cNvPr id="4111" name="Picture 17" descr="driving-3-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365250"/>
            <a:ext cx="18399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7764463" y="2444750"/>
            <a:ext cx="9985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solidFill>
                  <a:srgbClr val="010000"/>
                </a:solidFill>
                <a:effectLst/>
              </a:rPr>
              <a:t>(ESC Unit)</a:t>
            </a:r>
          </a:p>
        </p:txBody>
      </p:sp>
      <p:pic>
        <p:nvPicPr>
          <p:cNvPr id="4113" name="Picture 19" descr="4色珠（橙不透明）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797425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0" descr="4色珠（橙不透明）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338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1" descr="4色珠（橙不透明）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4238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2" descr="4色珠（橙不透明）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40088"/>
            <a:ext cx="3762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3" descr="4色珠（橙不透明）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3600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4" descr="4色珠（橙不透明）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31787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5" descr="4色珠（橙不透明）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2738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0" descr="P11 ミリ波レーダ 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1450"/>
            <a:ext cx="14763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33" descr="P9 フルグラフィックメータ_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22320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Rectangle 34"/>
          <p:cNvSpPr>
            <a:spLocks noChangeArrowheads="1"/>
          </p:cNvSpPr>
          <p:nvPr/>
        </p:nvSpPr>
        <p:spPr bwMode="auto">
          <a:xfrm>
            <a:off x="6632575" y="5661025"/>
            <a:ext cx="1827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1400" dirty="0">
                <a:solidFill>
                  <a:srgbClr val="010000"/>
                </a:solidFill>
                <a:effectLst/>
              </a:rPr>
              <a:t>（</a:t>
            </a:r>
            <a:r>
              <a:rPr lang="en-US" altLang="ja-JP" sz="1400" dirty="0">
                <a:solidFill>
                  <a:srgbClr val="010000"/>
                </a:solidFill>
                <a:effectLst/>
              </a:rPr>
              <a:t>Full Graphic Type</a:t>
            </a:r>
            <a:r>
              <a:rPr lang="ja-JP" altLang="en-US" sz="1400" dirty="0">
                <a:solidFill>
                  <a:srgbClr val="010000"/>
                </a:solidFill>
                <a:effectLst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9988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2314361-0E7C-460B-9B36-7722BFE8C960}" type="slidenum">
              <a:rPr lang="en-US" altLang="ja-JP" sz="1500">
                <a:solidFill>
                  <a:srgbClr val="333333"/>
                </a:solidFill>
              </a:rPr>
              <a:pPr eaLnBrk="1" hangingPunct="1"/>
              <a:t>7</a:t>
            </a:fld>
            <a:r>
              <a:rPr lang="en-US" altLang="ja-JP" sz="1500" dirty="0">
                <a:solidFill>
                  <a:srgbClr val="333333"/>
                </a:solidFill>
              </a:rPr>
              <a:t> </a:t>
            </a:r>
            <a:r>
              <a:rPr lang="en-US" altLang="ja-JP" sz="900" dirty="0">
                <a:solidFill>
                  <a:srgbClr val="333333"/>
                </a:solidFill>
              </a:rPr>
              <a:t>/ 22</a:t>
            </a:r>
          </a:p>
        </p:txBody>
      </p:sp>
      <p:grpSp>
        <p:nvGrpSpPr>
          <p:cNvPr id="5123" name="Group 16"/>
          <p:cNvGrpSpPr>
            <a:grpSpLocks/>
          </p:cNvGrpSpPr>
          <p:nvPr/>
        </p:nvGrpSpPr>
        <p:grpSpPr bwMode="auto">
          <a:xfrm>
            <a:off x="2339975" y="2133600"/>
            <a:ext cx="4103688" cy="2857500"/>
            <a:chOff x="1383" y="1353"/>
            <a:chExt cx="2983" cy="2078"/>
          </a:xfrm>
        </p:grpSpPr>
        <p:sp>
          <p:nvSpPr>
            <p:cNvPr id="612369" name="Oval 17"/>
            <p:cNvSpPr>
              <a:spLocks noChangeArrowheads="1"/>
            </p:cNvSpPr>
            <p:nvPr/>
          </p:nvSpPr>
          <p:spPr bwMode="auto">
            <a:xfrm rot="-1845264">
              <a:off x="1456" y="1353"/>
              <a:ext cx="2910" cy="2015"/>
            </a:xfrm>
            <a:prstGeom prst="ellips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ja-JP" altLang="en-US" dirty="0">
                <a:ea typeface="ＭＳ Ｐゴシック" pitchFamily="50" charset="-128"/>
              </a:endParaRPr>
            </a:p>
          </p:txBody>
        </p:sp>
        <p:sp>
          <p:nvSpPr>
            <p:cNvPr id="612370" name="Oval 18"/>
            <p:cNvSpPr>
              <a:spLocks noChangeArrowheads="1"/>
            </p:cNvSpPr>
            <p:nvPr/>
          </p:nvSpPr>
          <p:spPr bwMode="auto">
            <a:xfrm rot="-1845264">
              <a:off x="1383" y="1416"/>
              <a:ext cx="2910" cy="2015"/>
            </a:xfrm>
            <a:prstGeom prst="ellips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ja-JP" altLang="en-US" dirty="0">
                <a:ea typeface="ＭＳ Ｐゴシック" pitchFamily="50" charset="-128"/>
              </a:endParaRPr>
            </a:p>
          </p:txBody>
        </p:sp>
      </p:grpSp>
      <p:pic>
        <p:nvPicPr>
          <p:cNvPr id="5124" name="Picture 4" descr="4色珠（紫不透明）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836863"/>
            <a:ext cx="12588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4色珠（紫不透明2）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24400"/>
            <a:ext cx="51593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4色珠（紫不透明2）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365625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4色珠（紫不透明2）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5756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4色珠（紫不透明2）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209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4色珠（紫不透明2）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16113"/>
            <a:ext cx="327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4色珠（紫不透明2）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4色珠（紫不透明2）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77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3" descr="4色珠（紫不透明2）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08275"/>
            <a:ext cx="327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4色珠（紫不透明2）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64490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9"/>
          <p:cNvSpPr>
            <a:spLocks noChangeArrowheads="1"/>
          </p:cNvSpPr>
          <p:nvPr/>
        </p:nvSpPr>
        <p:spPr bwMode="auto">
          <a:xfrm>
            <a:off x="3743325" y="3213100"/>
            <a:ext cx="1366838" cy="5334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9900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>
            <a:spAutoFit/>
          </a:bodyPr>
          <a:lstStyle>
            <a:lvl1pPr marL="423863" indent="-423863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919163" indent="-354013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412875" indent="-280988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979613" indent="-282575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546350" indent="-282575" defTabSz="1398588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30035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4607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9179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375150" indent="-282575" defTabSz="1398588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ja-JP" sz="1600" dirty="0">
                <a:effectLst/>
              </a:rPr>
              <a:t>Convenience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ja-JP" sz="1600" dirty="0">
                <a:effectLst/>
              </a:rPr>
              <a:t>Comfort</a:t>
            </a:r>
          </a:p>
        </p:txBody>
      </p:sp>
      <p:sp>
        <p:nvSpPr>
          <p:cNvPr id="5135" name="Rectangle 21"/>
          <p:cNvSpPr>
            <a:spLocks noChangeArrowheads="1"/>
          </p:cNvSpPr>
          <p:nvPr/>
        </p:nvSpPr>
        <p:spPr bwMode="auto">
          <a:xfrm>
            <a:off x="900113" y="2997200"/>
            <a:ext cx="20161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Remote Security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System</a:t>
            </a:r>
          </a:p>
        </p:txBody>
      </p:sp>
      <p:sp>
        <p:nvSpPr>
          <p:cNvPr id="5136" name="Rectangle 22"/>
          <p:cNvSpPr>
            <a:spLocks noChangeArrowheads="1"/>
          </p:cNvSpPr>
          <p:nvPr/>
        </p:nvSpPr>
        <p:spPr bwMode="auto">
          <a:xfrm>
            <a:off x="2190750" y="1958975"/>
            <a:ext cx="166052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b="1" dirty="0">
                <a:solidFill>
                  <a:srgbClr val="010000"/>
                </a:solidFill>
                <a:effectLst/>
              </a:rPr>
              <a:t>ETC On-Board</a:t>
            </a:r>
          </a:p>
          <a:p>
            <a:r>
              <a:rPr lang="en-US" altLang="ja-JP" sz="1800" b="1" dirty="0">
                <a:solidFill>
                  <a:srgbClr val="010000"/>
                </a:solidFill>
                <a:effectLst/>
              </a:rPr>
              <a:t>System</a:t>
            </a:r>
          </a:p>
        </p:txBody>
      </p:sp>
      <p:sp>
        <p:nvSpPr>
          <p:cNvPr id="5137" name="Rectangle 23"/>
          <p:cNvSpPr>
            <a:spLocks noChangeArrowheads="1"/>
          </p:cNvSpPr>
          <p:nvPr/>
        </p:nvSpPr>
        <p:spPr bwMode="auto">
          <a:xfrm>
            <a:off x="5076825" y="4797425"/>
            <a:ext cx="145732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Smart Key</a:t>
            </a:r>
          </a:p>
        </p:txBody>
      </p:sp>
      <p:sp>
        <p:nvSpPr>
          <p:cNvPr id="5138" name="Rectangle 24"/>
          <p:cNvSpPr>
            <a:spLocks noChangeArrowheads="1"/>
          </p:cNvSpPr>
          <p:nvPr/>
        </p:nvSpPr>
        <p:spPr bwMode="auto">
          <a:xfrm>
            <a:off x="4284663" y="5229225"/>
            <a:ext cx="18827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Remote Touch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Controller</a:t>
            </a:r>
          </a:p>
        </p:txBody>
      </p:sp>
      <p:sp>
        <p:nvSpPr>
          <p:cNvPr id="5139" name="Rectangle 25"/>
          <p:cNvSpPr>
            <a:spLocks noChangeArrowheads="1"/>
          </p:cNvSpPr>
          <p:nvPr/>
        </p:nvSpPr>
        <p:spPr bwMode="auto">
          <a:xfrm>
            <a:off x="107950" y="4508500"/>
            <a:ext cx="3048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Advanced Vehicle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Operation System (AVOS)</a:t>
            </a:r>
          </a:p>
        </p:txBody>
      </p:sp>
      <p:sp>
        <p:nvSpPr>
          <p:cNvPr id="5140" name="Rectangle 28"/>
          <p:cNvSpPr>
            <a:spLocks noChangeArrowheads="1"/>
          </p:cNvSpPr>
          <p:nvPr/>
        </p:nvSpPr>
        <p:spPr bwMode="auto">
          <a:xfrm>
            <a:off x="6781800" y="5284788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1" dirty="0">
                <a:solidFill>
                  <a:srgbClr val="010000"/>
                </a:solidFill>
                <a:effectLst/>
              </a:rPr>
              <a:t>(Car Navigation System)</a:t>
            </a:r>
          </a:p>
        </p:txBody>
      </p:sp>
      <p:pic>
        <p:nvPicPr>
          <p:cNvPr id="5141" name="Picture 29" descr="P13 ETC車載器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836613"/>
            <a:ext cx="9858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Rectangle 30"/>
          <p:cNvSpPr>
            <a:spLocks noChangeArrowheads="1"/>
          </p:cNvSpPr>
          <p:nvPr/>
        </p:nvSpPr>
        <p:spPr bwMode="auto">
          <a:xfrm>
            <a:off x="0" y="0"/>
            <a:ext cx="827722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F5F5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8000" tIns="0" rIns="0" bIns="0" anchor="ctr"/>
          <a:lstStyle>
            <a:lvl1pPr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Main Products (Comfort / Convenience)</a:t>
            </a:r>
          </a:p>
        </p:txBody>
      </p:sp>
      <p:sp>
        <p:nvSpPr>
          <p:cNvPr id="5143" name="Rectangle 32"/>
          <p:cNvSpPr>
            <a:spLocks noChangeArrowheads="1"/>
          </p:cNvSpPr>
          <p:nvPr/>
        </p:nvSpPr>
        <p:spPr bwMode="auto">
          <a:xfrm>
            <a:off x="6300788" y="3716338"/>
            <a:ext cx="267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b="1" dirty="0">
                <a:solidFill>
                  <a:srgbClr val="010000"/>
                </a:solidFill>
                <a:effectLst/>
              </a:rPr>
              <a:t>Car Navigation System</a:t>
            </a:r>
          </a:p>
        </p:txBody>
      </p:sp>
      <p:sp>
        <p:nvSpPr>
          <p:cNvPr id="5144" name="Rectangle 33"/>
          <p:cNvSpPr>
            <a:spLocks noChangeArrowheads="1"/>
          </p:cNvSpPr>
          <p:nvPr/>
        </p:nvSpPr>
        <p:spPr bwMode="auto">
          <a:xfrm>
            <a:off x="2987675" y="1196975"/>
            <a:ext cx="14398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Air Purifier</a:t>
            </a:r>
          </a:p>
        </p:txBody>
      </p:sp>
      <p:pic>
        <p:nvPicPr>
          <p:cNvPr id="5145" name="Picture 34" descr="P13 市販向けナビ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76700"/>
            <a:ext cx="22320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35" descr="コントローラ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084763"/>
            <a:ext cx="1728788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Rectangle 36"/>
          <p:cNvSpPr>
            <a:spLocks noChangeArrowheads="1"/>
          </p:cNvSpPr>
          <p:nvPr/>
        </p:nvSpPr>
        <p:spPr bwMode="auto">
          <a:xfrm>
            <a:off x="6443663" y="2781300"/>
            <a:ext cx="2686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Air Conditioner System</a:t>
            </a:r>
          </a:p>
        </p:txBody>
      </p:sp>
      <p:sp>
        <p:nvSpPr>
          <p:cNvPr id="5148" name="Rectangle 38"/>
          <p:cNvSpPr>
            <a:spLocks noChangeArrowheads="1"/>
          </p:cNvSpPr>
          <p:nvPr/>
        </p:nvSpPr>
        <p:spPr bwMode="auto">
          <a:xfrm>
            <a:off x="7380288" y="2349500"/>
            <a:ext cx="9890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dirty="0">
                <a:solidFill>
                  <a:srgbClr val="010000"/>
                </a:solidFill>
                <a:effectLst/>
              </a:rPr>
              <a:t>(HVAC Unit)</a:t>
            </a:r>
          </a:p>
        </p:txBody>
      </p:sp>
      <p:pic>
        <p:nvPicPr>
          <p:cNvPr id="5149" name="Picture 39" descr="P7 エアコンユニット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237648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Rectangle 31"/>
          <p:cNvSpPr>
            <a:spLocks noChangeArrowheads="1"/>
          </p:cNvSpPr>
          <p:nvPr/>
        </p:nvSpPr>
        <p:spPr bwMode="auto">
          <a:xfrm>
            <a:off x="4572000" y="1423988"/>
            <a:ext cx="24384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50795"/>
          <a:lstStyle>
            <a:lvl1pPr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812800" indent="-309563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2382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733550" indent="-249238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228850" indent="-247650" defTabSz="1073150" eaLnBrk="0" hangingPunct="0"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6860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31432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6004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4057650" indent="-247650" defTabSz="1073150" eaLnBrk="0" fontAlgn="base" hangingPunct="0"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kumimoji="1" sz="25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ja-JP" sz="1800" b="1" dirty="0">
                <a:solidFill>
                  <a:srgbClr val="010000"/>
                </a:solidFill>
                <a:effectLst/>
              </a:rPr>
              <a:t>Bus Air Conditioner</a:t>
            </a:r>
          </a:p>
        </p:txBody>
      </p:sp>
    </p:spTree>
    <p:extLst>
      <p:ext uri="{BB962C8B-B14F-4D97-AF65-F5344CB8AC3E}">
        <p14:creationId xmlns:p14="http://schemas.microsoft.com/office/powerpoint/2010/main" val="123103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4EEA6-6A43-4118-8BE4-BA723A9CC312}" type="slidenum">
              <a:rPr lang="en-US" altLang="ja-JP" smtClean="0"/>
              <a:pPr/>
              <a:t>8</a:t>
            </a:fld>
            <a:r>
              <a:rPr lang="en-US" altLang="ja-JP" dirty="0"/>
              <a:t> </a:t>
            </a:r>
            <a:r>
              <a:rPr lang="en-US" altLang="ja-JP" sz="900" dirty="0"/>
              <a:t>/ 22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2031958"/>
            <a:ext cx="4328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Meiryo UI" panose="020B0604030504040204" pitchFamily="50" charset="-128"/>
                <a:ea typeface="Meiryo UI" panose="020B0604030504040204" pitchFamily="50" charset="-128"/>
              </a:rPr>
              <a:t>DENSO is ...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204" y="3429000"/>
            <a:ext cx="8303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4800" dirty="0">
                <a:latin typeface="Meiryo UI" panose="020B0604030504040204" pitchFamily="50" charset="-128"/>
                <a:ea typeface="Meiryo UI" panose="020B0604030504040204" pitchFamily="50" charset="-128"/>
              </a:rPr>
              <a:t>Automotive parts company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3705" y="4302287"/>
            <a:ext cx="3537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i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with embedded software</a:t>
            </a:r>
          </a:p>
        </p:txBody>
      </p:sp>
    </p:spTree>
    <p:extLst>
      <p:ext uri="{BB962C8B-B14F-4D97-AF65-F5344CB8AC3E}">
        <p14:creationId xmlns:p14="http://schemas.microsoft.com/office/powerpoint/2010/main" val="36389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19516</TotalTime>
  <Words>1453</Words>
  <Application>Microsoft Office PowerPoint</Application>
  <PresentationFormat>画面に合わせる (4:3)</PresentationFormat>
  <Paragraphs>388</Paragraphs>
  <Slides>25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標準デザイン</vt:lpstr>
      <vt:lpstr>Photo Editor Photo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IVI and Car Navigation with Linux</vt:lpstr>
      <vt:lpstr>IVI and Car Navigation with Linux</vt:lpstr>
      <vt:lpstr>Gen1: Launching(Dark Ages)</vt:lpstr>
      <vt:lpstr>Gen2: Bring Linux more(getting better)</vt:lpstr>
      <vt:lpstr>Gen2: Architecture and Interfaces</vt:lpstr>
      <vt:lpstr>PowerPoint プレゼンテーション</vt:lpstr>
      <vt:lpstr>DENSO OSS achievement</vt:lpstr>
      <vt:lpstr>DENSO OSS achievement for cockpit</vt:lpstr>
      <vt:lpstr>DENSO OSS achievement for cockpit</vt:lpstr>
      <vt:lpstr>What DENSO can contribute to AGL</vt:lpstr>
      <vt:lpstr>PowerPoint プレゼンテーション</vt:lpstr>
      <vt:lpstr>DENSO Approach to “Cockpit System”</vt:lpstr>
      <vt:lpstr>What is HMI Management</vt:lpstr>
      <vt:lpstr>Key message</vt:lpstr>
      <vt:lpstr>PowerPoint プレゼンテーション</vt:lpstr>
    </vt:vector>
  </TitlesOfParts>
  <Company>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Reiko S</dc:creator>
  <cp:lastModifiedBy>NOBUHIKO TANIBATA</cp:lastModifiedBy>
  <cp:revision>846</cp:revision>
  <cp:lastPrinted>2015-06-16T06:28:02Z</cp:lastPrinted>
  <dcterms:created xsi:type="dcterms:W3CDTF">2008-02-13T05:36:43Z</dcterms:created>
  <dcterms:modified xsi:type="dcterms:W3CDTF">2016-07-04T16:02:16Z</dcterms:modified>
</cp:coreProperties>
</file>