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  <p:sldMasterId id="2147483699" r:id="rId5"/>
  </p:sldMasterIdLst>
  <p:notesMasterIdLst>
    <p:notesMasterId r:id="rId15"/>
  </p:notesMasterIdLst>
  <p:sldIdLst>
    <p:sldId id="287" r:id="rId6"/>
    <p:sldId id="275" r:id="rId7"/>
    <p:sldId id="276" r:id="rId8"/>
    <p:sldId id="282" r:id="rId9"/>
    <p:sldId id="299" r:id="rId10"/>
    <p:sldId id="292" r:id="rId11"/>
    <p:sldId id="297" r:id="rId12"/>
    <p:sldId id="298" r:id="rId13"/>
    <p:sldId id="296" r:id="rId14"/>
  </p:sldIdLst>
  <p:sldSz cx="9144000" cy="5143500" type="screen16x9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77338" autoAdjust="0"/>
  </p:normalViewPr>
  <p:slideViewPr>
    <p:cSldViewPr snapToGrid="0">
      <p:cViewPr>
        <p:scale>
          <a:sx n="150" d="100"/>
          <a:sy n="150" d="100"/>
        </p:scale>
        <p:origin x="-504" y="-78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47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C1DDF1-57DA-4B31-B672-AA587E72680B}" type="datetimeFigureOut">
              <a:rPr lang="ja-JP" altLang="en-US"/>
              <a:pPr>
                <a:defRPr/>
              </a:pPr>
              <a:t>2018/2/19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A8E408-AAFC-4D7D-A9C5-E8BFCBAB0A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1596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4588"/>
            <a:ext cx="5483225" cy="3084512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kumimoji="1" lang="ja-JP" altLang="en-US" sz="2000" dirty="0" smtClean="0">
              <a:latin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56FE-AFC7-424D-884F-88654AFB7578}" type="slidenum">
              <a:rPr lang="ja-JP" altLang="en-US" smtClean="0"/>
              <a:pPr/>
              <a:t>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58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altLang="ja-JP" sz="12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E408-AAFC-4D7D-A9C5-E8BFCBAB0A6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433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altLang="ja-JP" sz="12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E408-AAFC-4D7D-A9C5-E8BFCBAB0A6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742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altLang="ja-JP" sz="12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E408-AAFC-4D7D-A9C5-E8BFCBAB0A6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011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E408-AAFC-4D7D-A9C5-E8BFCBAB0A68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872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E408-AAFC-4D7D-A9C5-E8BFCBAB0A6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872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E408-AAFC-4D7D-A9C5-E8BFCBAB0A6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872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E408-AAFC-4D7D-A9C5-E8BFCBAB0A6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872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9" name="テキスト ボックス 78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pic>
        <p:nvPicPr>
          <p:cNvPr id="84" name="図 1" descr="ppt_cs5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0290"/>
            <a:ext cx="1292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652284" y="2460495"/>
            <a:ext cx="6569076" cy="4641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Interstate Mazda Regular" pitchFamily="2" charset="0"/>
                <a:ea typeface="Arial Unicode MS" panose="020B0604020202020204" pitchFamily="50" charset="-128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en-US" altLang="ja-JP" dirty="0" smtClean="0"/>
              <a:t>Presentation Subtitle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22 point</a:t>
            </a:r>
            <a:endParaRPr kumimoji="1" lang="ja-JP" altLang="en-US" dirty="0"/>
          </a:p>
        </p:txBody>
      </p:sp>
      <p:sp>
        <p:nvSpPr>
          <p:cNvPr id="139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652284" y="2955078"/>
            <a:ext cx="6586537" cy="131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Interstate Mazda Regular" pitchFamily="2" charset="0"/>
                <a:cs typeface="Arial" pitchFamily="34" charset="0"/>
              </a:defRPr>
            </a:lvl1pPr>
            <a:lvl2pPr marL="457200" indent="0">
              <a:buFontTx/>
              <a:buNone/>
              <a:defRPr>
                <a:latin typeface="Interstate Mazda Regular" panose="02000503020000020004" pitchFamily="2" charset="0"/>
              </a:defRPr>
            </a:lvl2pPr>
            <a:lvl3pPr marL="914400" indent="0">
              <a:buFontTx/>
              <a:buNone/>
              <a:defRPr>
                <a:latin typeface="Interstate Mazda Regular" panose="02000503020000020004" pitchFamily="2" charset="0"/>
              </a:defRPr>
            </a:lvl3pPr>
            <a:lvl4pPr marL="1371600" indent="0">
              <a:buFontTx/>
              <a:buNone/>
              <a:defRPr>
                <a:latin typeface="Interstate Mazda Regular" panose="02000503020000020004" pitchFamily="2" charset="0"/>
              </a:defRPr>
            </a:lvl4pPr>
            <a:lvl5pPr marL="1828800" indent="0">
              <a:buFontTx/>
              <a:buNone/>
              <a:defRPr>
                <a:latin typeface="Interstate Mazda Regular" panose="02000503020000020004" pitchFamily="2" charset="0"/>
              </a:defRPr>
            </a:lvl5pPr>
          </a:lstStyle>
          <a:p>
            <a:pPr lvl="0"/>
            <a:r>
              <a:rPr kumimoji="1" lang="en-US" altLang="ja-JP" dirty="0" smtClean="0"/>
              <a:t>Date 20 point</a:t>
            </a:r>
            <a:endParaRPr kumimoji="1" lang="ja-JP" altLang="en-US" dirty="0"/>
          </a:p>
        </p:txBody>
      </p:sp>
      <p:sp>
        <p:nvSpPr>
          <p:cNvPr id="14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652284" y="4306989"/>
            <a:ext cx="6586537" cy="5492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Interstate Mazda Regular" pitchFamily="2" charset="0"/>
                <a:cs typeface="Arial" pitchFamily="34" charset="0"/>
              </a:defRPr>
            </a:lvl1pPr>
            <a:lvl2pPr marL="457200" indent="0">
              <a:buFontTx/>
              <a:buNone/>
              <a:defRPr>
                <a:latin typeface="Interstate Mazda Regular" panose="02000503020000020004" pitchFamily="2" charset="0"/>
              </a:defRPr>
            </a:lvl2pPr>
            <a:lvl3pPr marL="914400" indent="0">
              <a:buFontTx/>
              <a:buNone/>
              <a:defRPr>
                <a:latin typeface="Interstate Mazda Regular" panose="02000503020000020004" pitchFamily="2" charset="0"/>
              </a:defRPr>
            </a:lvl3pPr>
            <a:lvl4pPr marL="1371600" indent="0">
              <a:buFontTx/>
              <a:buNone/>
              <a:defRPr>
                <a:latin typeface="Interstate Mazda Regular" panose="02000503020000020004" pitchFamily="2" charset="0"/>
              </a:defRPr>
            </a:lvl4pPr>
            <a:lvl5pPr marL="1828800" indent="0">
              <a:buFontTx/>
              <a:buNone/>
              <a:defRPr>
                <a:latin typeface="Interstate Mazda Regular" panose="02000503020000020004" pitchFamily="2" charset="0"/>
              </a:defRPr>
            </a:lvl5pPr>
          </a:lstStyle>
          <a:p>
            <a:pPr lvl="0"/>
            <a:r>
              <a:rPr kumimoji="1" lang="en-US" altLang="ja-JP" dirty="0" smtClean="0"/>
              <a:t>Name/Department 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42400" y="2035225"/>
            <a:ext cx="5767200" cy="345600"/>
          </a:xfrm>
        </p:spPr>
        <p:txBody>
          <a:bodyPr/>
          <a:lstStyle>
            <a:lvl1pPr>
              <a:defRPr baseline="0">
                <a:latin typeface="Interstate Mazda Regular" pitchFamily="2" charset="0"/>
              </a:defRPr>
            </a:lvl1pPr>
          </a:lstStyle>
          <a:p>
            <a:r>
              <a:rPr kumimoji="1" lang="en-US" altLang="ja-JP" dirty="0" smtClean="0"/>
              <a:t>PRESENTATION TITLE 24 POINT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44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sp>
        <p:nvSpPr>
          <p:cNvPr id="39" name="タイトル 1"/>
          <p:cNvSpPr>
            <a:spLocks noGrp="1"/>
          </p:cNvSpPr>
          <p:nvPr>
            <p:ph type="title" hasCustomPrompt="1"/>
          </p:nvPr>
        </p:nvSpPr>
        <p:spPr>
          <a:xfrm>
            <a:off x="457200" y="204836"/>
            <a:ext cx="3009600" cy="87210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40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200" baseline="0">
                <a:latin typeface="Interstate Mazda Regular" pitchFamily="2" charset="0"/>
              </a:defRPr>
            </a:lvl1pPr>
            <a:lvl2pPr>
              <a:defRPr sz="2200">
                <a:latin typeface="Interstate Mazda Regular" pitchFamily="2" charset="0"/>
              </a:defRPr>
            </a:lvl2pPr>
            <a:lvl3pPr>
              <a:defRPr sz="2200">
                <a:latin typeface="Interstate Mazda Regular" pitchFamily="2" charset="0"/>
              </a:defRPr>
            </a:lvl3pPr>
            <a:lvl4pPr>
              <a:defRPr sz="2200">
                <a:latin typeface="Interstate Mazda Regular" pitchFamily="2" charset="0"/>
              </a:defRPr>
            </a:lvl4pPr>
            <a:lvl5pPr>
              <a:defRPr sz="2200" baseline="0">
                <a:latin typeface="Interstate Mazda Regular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1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63710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sp>
        <p:nvSpPr>
          <p:cNvPr id="39" name="タイトル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39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40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 dirty="0" smtClean="0"/>
              <a:t>Picture</a:t>
            </a:r>
            <a:endParaRPr lang="ja-JP" altLang="en-US" noProof="0" dirty="0" smtClean="0"/>
          </a:p>
        </p:txBody>
      </p:sp>
      <p:sp>
        <p:nvSpPr>
          <p:cNvPr id="41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60376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41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79389" y="1051323"/>
            <a:ext cx="8785225" cy="375046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434372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sp>
        <p:nvSpPr>
          <p:cNvPr id="39" name="タイトル 1"/>
          <p:cNvSpPr>
            <a:spLocks noGrp="1"/>
          </p:cNvSpPr>
          <p:nvPr>
            <p:ph type="title" orient="vert" hasCustomPrompt="1"/>
          </p:nvPr>
        </p:nvSpPr>
        <p:spPr>
          <a:xfrm>
            <a:off x="6747384" y="242554"/>
            <a:ext cx="2239200" cy="4552200"/>
          </a:xfrm>
        </p:spPr>
        <p:txBody>
          <a:bodyPr vert="eaVert"/>
          <a:lstStyle>
            <a:lvl1pPr>
              <a:defRPr sz="2400"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40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250032"/>
            <a:ext cx="6572250" cy="4551760"/>
          </a:xfrm>
        </p:spPr>
        <p:txBody>
          <a:bodyPr vert="eaVert"/>
          <a:lstStyle>
            <a:lvl1pPr>
              <a:defRPr baseline="0">
                <a:latin typeface="Interstate Mazda Regular" pitchFamily="2" charset="0"/>
              </a:defRPr>
            </a:lvl1pPr>
            <a:lvl2pPr>
              <a:defRPr>
                <a:latin typeface="Interstate Mazda Regular" pitchFamily="2" charset="0"/>
              </a:defRPr>
            </a:lvl2pPr>
            <a:lvl3pPr>
              <a:defRPr>
                <a:latin typeface="Interstate Mazda Regular" pitchFamily="2" charset="0"/>
              </a:defRPr>
            </a:lvl3pPr>
            <a:lvl4pPr>
              <a:defRPr baseline="0">
                <a:latin typeface="Interstate Mazda Regular" pitchFamily="2" charset="0"/>
              </a:defRPr>
            </a:lvl4pPr>
            <a:lvl5pPr>
              <a:defRPr baseline="0">
                <a:latin typeface="Interstate Mazda Regular" pitchFamily="2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98090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テキスト ボックス 39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1" name="テキスト ボックス 40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2" name="テキスト ボックス 41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pic>
        <p:nvPicPr>
          <p:cNvPr id="75" name="図 1" descr="ppt_cs5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0290"/>
            <a:ext cx="1292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テキスト ボックス 75"/>
          <p:cNvSpPr txBox="1"/>
          <p:nvPr userDrawn="1"/>
        </p:nvSpPr>
        <p:spPr>
          <a:xfrm>
            <a:off x="633413" y="2150668"/>
            <a:ext cx="2671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 Mazda Regular" pitchFamily="2" charset="0"/>
                <a:ea typeface="+mn-ea"/>
                <a:cs typeface="Arial" pitchFamily="34" charset="0"/>
              </a:rPr>
              <a:t>THANK</a:t>
            </a:r>
            <a:r>
              <a:rPr lang="ja-JP" altLang="en-US" sz="24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 Mazda Regular" pitchFamily="2" charset="0"/>
                <a:ea typeface="+mn-ea"/>
                <a:cs typeface="Arial" pitchFamily="34" charset="0"/>
              </a:rPr>
              <a:t> </a:t>
            </a:r>
            <a:r>
              <a:rPr lang="en-US" altLang="ja-JP" sz="24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 Mazda Regular" pitchFamily="2" charset="0"/>
                <a:ea typeface="+mn-ea"/>
                <a:cs typeface="Arial" pitchFamily="34" charset="0"/>
              </a:rPr>
              <a:t>YOU.</a:t>
            </a:r>
            <a:endParaRPr lang="ja-JP" altLang="en-US" sz="2400" spc="30" dirty="0">
              <a:solidFill>
                <a:schemeClr val="tx1">
                  <a:lumMod val="75000"/>
                  <a:lumOff val="25000"/>
                </a:schemeClr>
              </a:solidFill>
              <a:latin typeface="Interstate Mazda Regular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357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lors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e_white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02" name="テキスト ボックス 101"/>
          <p:cNvSpPr txBox="1"/>
          <p:nvPr userDrawn="1"/>
        </p:nvSpPr>
        <p:spPr>
          <a:xfrm>
            <a:off x="5351557" y="264272"/>
            <a:ext cx="34765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100" kern="1200" spc="30" dirty="0" smtClean="0">
                <a:solidFill>
                  <a:schemeClr val="tx1"/>
                </a:solidFill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*</a:t>
            </a:r>
            <a:r>
              <a:rPr kumimoji="1" lang="en-US" altLang="ja-JP" sz="1100" kern="1200" spc="30" dirty="0" smtClean="0">
                <a:solidFill>
                  <a:schemeClr val="tx1"/>
                </a:solidFill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The graphics below are sample images only.</a:t>
            </a:r>
            <a:endParaRPr kumimoji="1" lang="ja-JP" altLang="en-US" sz="1100" kern="1200" spc="30" dirty="0">
              <a:solidFill>
                <a:schemeClr val="tx1"/>
              </a:solidFill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03" name="テキスト ボックス 102"/>
          <p:cNvSpPr txBox="1"/>
          <p:nvPr userDrawn="1"/>
        </p:nvSpPr>
        <p:spPr>
          <a:xfrm>
            <a:off x="222440" y="115200"/>
            <a:ext cx="2671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Chart</a:t>
            </a:r>
            <a:r>
              <a:rPr lang="ja-JP" altLang="en-US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Colors</a:t>
            </a:r>
            <a:r>
              <a:rPr lang="ja-JP" altLang="en-US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ja-JP" altLang="en-US" sz="2400" spc="3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79" name="テキスト ボックス 7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テキスト ボックス 7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81" name="テキスト ボックス 8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82" name="テキスト ボックス 8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83" name="テキスト ボックス 8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84" name="テキスト ボックス 8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テキスト ボックス 8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86" name="テキスト ボックス 8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87" name="テキスト ボックス 8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88" name="テキスト ボックス 8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89" name="テキスト ボックス 8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テキスト ボックス 8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91" name="テキスト ボックス 9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92" name="テキスト ボックス 9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93" name="テキスト ボックス 9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94" name="テキスト ボックス 9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テキスト ボックス 9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96" name="テキスト ボックス 9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97" name="テキスト ボックス 9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98" name="テキスト ボックス 9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101" name="直線コネクタ 100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" name="正方形/長方形 103"/>
          <p:cNvSpPr/>
          <p:nvPr userDrawn="1"/>
        </p:nvSpPr>
        <p:spPr>
          <a:xfrm>
            <a:off x="5119007" y="1127554"/>
            <a:ext cx="2237408" cy="306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 userDrawn="1"/>
        </p:nvSpPr>
        <p:spPr>
          <a:xfrm>
            <a:off x="5119007" y="1434169"/>
            <a:ext cx="2237408" cy="159973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/>
          <p:nvPr userDrawn="1"/>
        </p:nvSpPr>
        <p:spPr>
          <a:xfrm>
            <a:off x="5119007" y="1594142"/>
            <a:ext cx="2237408" cy="159973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 userDrawn="1"/>
        </p:nvSpPr>
        <p:spPr>
          <a:xfrm>
            <a:off x="5119007" y="1752973"/>
            <a:ext cx="2237408" cy="159973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/>
          <p:cNvSpPr/>
          <p:nvPr userDrawn="1"/>
        </p:nvSpPr>
        <p:spPr>
          <a:xfrm>
            <a:off x="5119007" y="1910781"/>
            <a:ext cx="2237408" cy="15997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 userDrawn="1"/>
        </p:nvSpPr>
        <p:spPr>
          <a:xfrm>
            <a:off x="5119006" y="2428634"/>
            <a:ext cx="1676691" cy="306615"/>
          </a:xfrm>
          <a:prstGeom prst="rect">
            <a:avLst/>
          </a:prstGeom>
          <a:solidFill>
            <a:srgbClr val="0F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/>
          <p:cNvSpPr/>
          <p:nvPr userDrawn="1"/>
        </p:nvSpPr>
        <p:spPr>
          <a:xfrm>
            <a:off x="5119006" y="2735249"/>
            <a:ext cx="1676691" cy="159973"/>
          </a:xfrm>
          <a:prstGeom prst="rect">
            <a:avLst/>
          </a:prstGeom>
          <a:solidFill>
            <a:srgbClr val="1E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 userDrawn="1"/>
        </p:nvSpPr>
        <p:spPr>
          <a:xfrm>
            <a:off x="5119006" y="2895222"/>
            <a:ext cx="1676691" cy="159973"/>
          </a:xfrm>
          <a:prstGeom prst="rect">
            <a:avLst/>
          </a:prstGeom>
          <a:solidFill>
            <a:srgbClr val="506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 userDrawn="1"/>
        </p:nvSpPr>
        <p:spPr>
          <a:xfrm>
            <a:off x="5119006" y="3054054"/>
            <a:ext cx="1676691" cy="159973"/>
          </a:xfrm>
          <a:prstGeom prst="rect">
            <a:avLst/>
          </a:prstGeom>
          <a:solidFill>
            <a:srgbClr val="82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/>
          <p:cNvSpPr/>
          <p:nvPr userDrawn="1"/>
        </p:nvSpPr>
        <p:spPr>
          <a:xfrm>
            <a:off x="5119006" y="3211861"/>
            <a:ext cx="1676691" cy="159973"/>
          </a:xfrm>
          <a:prstGeom prst="rect">
            <a:avLst/>
          </a:prstGeom>
          <a:solidFill>
            <a:srgbClr val="B9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 userDrawn="1"/>
        </p:nvSpPr>
        <p:spPr>
          <a:xfrm>
            <a:off x="5119006" y="3740266"/>
            <a:ext cx="1676691" cy="306616"/>
          </a:xfrm>
          <a:prstGeom prst="rect">
            <a:avLst/>
          </a:prstGeom>
          <a:solidFill>
            <a:srgbClr val="910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 userDrawn="1"/>
        </p:nvSpPr>
        <p:spPr>
          <a:xfrm>
            <a:off x="5119006" y="4046882"/>
            <a:ext cx="1676691" cy="159973"/>
          </a:xfrm>
          <a:prstGeom prst="rect">
            <a:avLst/>
          </a:prstGeom>
          <a:solidFill>
            <a:srgbClr val="A0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 userDrawn="1"/>
        </p:nvSpPr>
        <p:spPr>
          <a:xfrm>
            <a:off x="5119006" y="4206855"/>
            <a:ext cx="1676691" cy="159973"/>
          </a:xfrm>
          <a:prstGeom prst="rect">
            <a:avLst/>
          </a:prstGeom>
          <a:solidFill>
            <a:srgbClr val="B4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 userDrawn="1"/>
        </p:nvSpPr>
        <p:spPr>
          <a:xfrm>
            <a:off x="5119006" y="4365686"/>
            <a:ext cx="1676691" cy="159973"/>
          </a:xfrm>
          <a:prstGeom prst="rect">
            <a:avLst/>
          </a:prstGeom>
          <a:solidFill>
            <a:srgbClr val="D7A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 userDrawn="1"/>
        </p:nvSpPr>
        <p:spPr>
          <a:xfrm>
            <a:off x="5119006" y="4523493"/>
            <a:ext cx="1676691" cy="159973"/>
          </a:xfrm>
          <a:prstGeom prst="rect">
            <a:avLst/>
          </a:prstGeom>
          <a:solidFill>
            <a:srgbClr val="EB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0315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lors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e_white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"/>
            <a:ext cx="9144000" cy="5139884"/>
          </a:xfrm>
          <a:prstGeom prst="rect">
            <a:avLst/>
          </a:prstGeom>
        </p:spPr>
      </p:pic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79" name="テキスト ボックス 78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80" name="テキスト ボックス 79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81" name="テキスト ボックス 80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82" name="テキスト ボックス 81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テキスト ボックス 82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84" name="テキスト ボックス 83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85" name="テキスト ボックス 84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86" name="テキスト ボックス 85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87" name="テキスト ボックス 86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テキスト ボックス 87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89" name="テキスト ボックス 88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90" name="テキスト ボックス 89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91" name="テキスト ボックス 90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92" name="テキスト ボックス 91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テキスト ボックス 92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94" name="テキスト ボックス 93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95" name="テキスト ボックス 94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96" name="テキスト ボックス 95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97" name="テキスト ボックス 96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テキスト ボックス 97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99" name="テキスト ボックス 98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100" name="テキスト ボックス 99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101" name="テキスト ボックス 100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102" name="テキスト ボックス 101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テキスト ボックス 102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104" name="テキスト ボックス 103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105" name="テキスト ボックス 104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106" name="テキスト ボックス 105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109" name="直線コネクタ 10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0" name="正方形/長方形 109"/>
          <p:cNvSpPr/>
          <p:nvPr userDrawn="1"/>
        </p:nvSpPr>
        <p:spPr>
          <a:xfrm>
            <a:off x="3685943" y="2328226"/>
            <a:ext cx="1260000" cy="306615"/>
          </a:xfrm>
          <a:prstGeom prst="rect">
            <a:avLst/>
          </a:prstGeom>
          <a:solidFill>
            <a:srgbClr val="005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 userDrawn="1"/>
        </p:nvSpPr>
        <p:spPr>
          <a:xfrm>
            <a:off x="3685943" y="2634841"/>
            <a:ext cx="1260000" cy="159973"/>
          </a:xfrm>
          <a:prstGeom prst="rect">
            <a:avLst/>
          </a:prstGeom>
          <a:solidFill>
            <a:srgbClr val="376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 userDrawn="1"/>
        </p:nvSpPr>
        <p:spPr>
          <a:xfrm>
            <a:off x="3685943" y="2794814"/>
            <a:ext cx="1260000" cy="159973"/>
          </a:xfrm>
          <a:prstGeom prst="rect">
            <a:avLst/>
          </a:prstGeom>
          <a:solidFill>
            <a:srgbClr val="6E8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/>
          <p:cNvSpPr/>
          <p:nvPr userDrawn="1"/>
        </p:nvSpPr>
        <p:spPr>
          <a:xfrm>
            <a:off x="3685943" y="2953645"/>
            <a:ext cx="1260000" cy="159973"/>
          </a:xfrm>
          <a:prstGeom prst="rect">
            <a:avLst/>
          </a:prstGeom>
          <a:solidFill>
            <a:srgbClr val="9BA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 userDrawn="1"/>
        </p:nvSpPr>
        <p:spPr>
          <a:xfrm>
            <a:off x="3685943" y="3111453"/>
            <a:ext cx="1260000" cy="159973"/>
          </a:xfrm>
          <a:prstGeom prst="rect">
            <a:avLst/>
          </a:prstGeom>
          <a:solidFill>
            <a:srgbClr val="CD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 userDrawn="1"/>
        </p:nvSpPr>
        <p:spPr>
          <a:xfrm>
            <a:off x="6107125" y="2328226"/>
            <a:ext cx="1260000" cy="306615"/>
          </a:xfrm>
          <a:prstGeom prst="rect">
            <a:avLst/>
          </a:prstGeom>
          <a:solidFill>
            <a:srgbClr val="B4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 userDrawn="1"/>
        </p:nvSpPr>
        <p:spPr>
          <a:xfrm>
            <a:off x="6107125" y="2634841"/>
            <a:ext cx="1260000" cy="159973"/>
          </a:xfrm>
          <a:prstGeom prst="rect">
            <a:avLst/>
          </a:prstGeom>
          <a:solidFill>
            <a:srgbClr val="BEA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 userDrawn="1"/>
        </p:nvSpPr>
        <p:spPr>
          <a:xfrm>
            <a:off x="6107125" y="2794814"/>
            <a:ext cx="1260000" cy="159973"/>
          </a:xfrm>
          <a:prstGeom prst="rect">
            <a:avLst/>
          </a:prstGeom>
          <a:solidFill>
            <a:srgbClr val="D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 userDrawn="1"/>
        </p:nvSpPr>
        <p:spPr>
          <a:xfrm>
            <a:off x="6107125" y="2953645"/>
            <a:ext cx="1260000" cy="159973"/>
          </a:xfrm>
          <a:prstGeom prst="rect">
            <a:avLst/>
          </a:prstGeom>
          <a:solidFill>
            <a:srgbClr val="E6D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 userDrawn="1"/>
        </p:nvSpPr>
        <p:spPr>
          <a:xfrm>
            <a:off x="6107125" y="3111453"/>
            <a:ext cx="1260000" cy="159973"/>
          </a:xfrm>
          <a:prstGeom prst="rect">
            <a:avLst/>
          </a:prstGeom>
          <a:solidFill>
            <a:srgbClr val="F0E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 userDrawn="1"/>
        </p:nvSpPr>
        <p:spPr>
          <a:xfrm>
            <a:off x="6107125" y="3540149"/>
            <a:ext cx="1260000" cy="306615"/>
          </a:xfrm>
          <a:prstGeom prst="rect">
            <a:avLst/>
          </a:prstGeom>
          <a:solidFill>
            <a:srgbClr val="641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 userDrawn="1"/>
        </p:nvSpPr>
        <p:spPr>
          <a:xfrm>
            <a:off x="6107125" y="3846764"/>
            <a:ext cx="1260000" cy="159973"/>
          </a:xfrm>
          <a:prstGeom prst="rect">
            <a:avLst/>
          </a:prstGeom>
          <a:solidFill>
            <a:srgbClr val="784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 userDrawn="1"/>
        </p:nvSpPr>
        <p:spPr>
          <a:xfrm>
            <a:off x="6107125" y="4006737"/>
            <a:ext cx="1260000" cy="159973"/>
          </a:xfrm>
          <a:prstGeom prst="rect">
            <a:avLst/>
          </a:prstGeom>
          <a:solidFill>
            <a:srgbClr val="9B6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/>
          <p:cNvSpPr/>
          <p:nvPr userDrawn="1"/>
        </p:nvSpPr>
        <p:spPr>
          <a:xfrm>
            <a:off x="6107125" y="4165569"/>
            <a:ext cx="1260000" cy="159973"/>
          </a:xfrm>
          <a:prstGeom prst="rect">
            <a:avLst/>
          </a:prstGeom>
          <a:solidFill>
            <a:srgbClr val="B9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/>
          <p:cNvSpPr/>
          <p:nvPr userDrawn="1"/>
        </p:nvSpPr>
        <p:spPr>
          <a:xfrm>
            <a:off x="6107125" y="4323376"/>
            <a:ext cx="1260000" cy="159973"/>
          </a:xfrm>
          <a:prstGeom prst="rect">
            <a:avLst/>
          </a:prstGeom>
          <a:solidFill>
            <a:srgbClr val="E1C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 userDrawn="1"/>
        </p:nvSpPr>
        <p:spPr>
          <a:xfrm>
            <a:off x="3685943" y="3540149"/>
            <a:ext cx="1260000" cy="306615"/>
          </a:xfrm>
          <a:prstGeom prst="rect">
            <a:avLst/>
          </a:prstGeom>
          <a:solidFill>
            <a:srgbClr val="7D1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 userDrawn="1"/>
        </p:nvSpPr>
        <p:spPr>
          <a:xfrm>
            <a:off x="3685943" y="3846764"/>
            <a:ext cx="1260000" cy="159973"/>
          </a:xfrm>
          <a:prstGeom prst="rect">
            <a:avLst/>
          </a:prstGeom>
          <a:solidFill>
            <a:srgbClr val="96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 userDrawn="1"/>
        </p:nvSpPr>
        <p:spPr>
          <a:xfrm>
            <a:off x="3685943" y="4006737"/>
            <a:ext cx="1260000" cy="159973"/>
          </a:xfrm>
          <a:prstGeom prst="rect">
            <a:avLst/>
          </a:prstGeom>
          <a:solidFill>
            <a:srgbClr val="B46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 userDrawn="1"/>
        </p:nvSpPr>
        <p:spPr>
          <a:xfrm>
            <a:off x="3685943" y="4165569"/>
            <a:ext cx="1260000" cy="159973"/>
          </a:xfrm>
          <a:prstGeom prst="rect">
            <a:avLst/>
          </a:prstGeom>
          <a:solidFill>
            <a:srgbClr val="C8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 userDrawn="1"/>
        </p:nvSpPr>
        <p:spPr>
          <a:xfrm>
            <a:off x="3685943" y="4323376"/>
            <a:ext cx="1260000" cy="159973"/>
          </a:xfrm>
          <a:prstGeom prst="rect">
            <a:avLst/>
          </a:prstGeom>
          <a:solidFill>
            <a:srgbClr val="E1C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 userDrawn="1"/>
        </p:nvSpPr>
        <p:spPr>
          <a:xfrm>
            <a:off x="5351557" y="264272"/>
            <a:ext cx="34765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100" kern="1200" spc="30" dirty="0" smtClean="0">
                <a:solidFill>
                  <a:schemeClr val="tx1"/>
                </a:solidFill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*</a:t>
            </a:r>
            <a:r>
              <a:rPr kumimoji="1" lang="en-US" altLang="ja-JP" sz="1100" kern="1200" spc="30" dirty="0" smtClean="0">
                <a:solidFill>
                  <a:schemeClr val="tx1"/>
                </a:solidFill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The graphics below are sample images only.</a:t>
            </a:r>
            <a:endParaRPr kumimoji="1" lang="ja-JP" altLang="en-US" sz="1100" kern="1200" spc="30" dirty="0">
              <a:solidFill>
                <a:schemeClr val="tx1"/>
              </a:solidFill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62" name="テキスト ボックス 61"/>
          <p:cNvSpPr txBox="1"/>
          <p:nvPr userDrawn="1"/>
        </p:nvSpPr>
        <p:spPr>
          <a:xfrm>
            <a:off x="222440" y="115200"/>
            <a:ext cx="2671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Chart</a:t>
            </a:r>
            <a:r>
              <a:rPr lang="ja-JP" altLang="en-US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Colors</a:t>
            </a:r>
            <a:r>
              <a:rPr lang="ja-JP" altLang="en-US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spc="3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ja-JP" altLang="en-US" sz="2400" spc="3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335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スライド1.jpg"/>
          <p:cNvPicPr>
            <a:picLocks noChangeAspect="1"/>
          </p:cNvPicPr>
          <p:nvPr userDrawn="1"/>
        </p:nvPicPr>
        <p:blipFill rotWithShape="1">
          <a:blip r:embed="rId2"/>
          <a:srcRect t="19996" b="49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6"/>
            <a:ext cx="1281875" cy="492327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PANTONE 3435C</a:t>
            </a:r>
          </a:p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R0 G80 B50</a:t>
            </a:r>
          </a:p>
          <a:p>
            <a:pPr>
              <a:defRPr/>
            </a:pPr>
            <a:endParaRPr lang="ja-JP" altLang="en-US" sz="800" dirty="0" smtClean="0">
              <a:solidFill>
                <a:srgbClr val="000000"/>
              </a:solidFill>
              <a:latin typeface="Interstate Mazda" charset="0"/>
              <a:ea typeface="Interstate Mazda" charset="0"/>
              <a:cs typeface="Interstate Mazda" charset="0"/>
            </a:endParaRP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121116"/>
            <a:ext cx="1281875" cy="230717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R55 G100 B70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318749"/>
            <a:ext cx="1281875" cy="230717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R110 G135 B105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2634246" y="3519816"/>
            <a:ext cx="1281875" cy="230717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005032"/>
                </a:solidFill>
                <a:latin typeface="Interstate Mazda" charset="0"/>
                <a:ea typeface="Interstate Mazda" charset="0"/>
                <a:cs typeface="Interstate Mazda" charset="0"/>
              </a:rPr>
              <a:t>R155 G165 B145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2634246" y="3716759"/>
            <a:ext cx="1281875" cy="230717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005032"/>
                </a:solidFill>
                <a:latin typeface="Interstate Mazda" charset="0"/>
                <a:ea typeface="Interstate Mazda" charset="0"/>
                <a:cs typeface="Interstate Mazda" charset="0"/>
              </a:rPr>
              <a:t>R205 G215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2715626"/>
            <a:ext cx="1280503" cy="492327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PANTONE 126C</a:t>
            </a:r>
          </a:p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R180 G150 B0</a:t>
            </a:r>
          </a:p>
          <a:p>
            <a:pPr>
              <a:defRPr/>
            </a:pPr>
            <a:endParaRPr lang="ja-JP" altLang="en-US" sz="800" dirty="0" smtClean="0">
              <a:solidFill>
                <a:srgbClr val="000000"/>
              </a:solidFill>
              <a:latin typeface="Interstate Mazda" charset="0"/>
              <a:ea typeface="Interstate Mazda" charset="0"/>
              <a:cs typeface="Interstate Mazda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3122488"/>
            <a:ext cx="1280503" cy="23071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R190 G165 B45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3318749"/>
            <a:ext cx="1280503" cy="230717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R210 G190 B100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3517754"/>
            <a:ext cx="1280503" cy="23071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B49600"/>
                </a:solidFill>
                <a:latin typeface="Interstate Mazda" charset="0"/>
                <a:ea typeface="Interstate Mazda" charset="0"/>
                <a:cs typeface="Interstate Mazda" charset="0"/>
              </a:rPr>
              <a:t>R230 G210 B155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3716759"/>
            <a:ext cx="1280503" cy="230717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B49600"/>
                </a:solidFill>
                <a:latin typeface="Interstate Mazda" charset="0"/>
                <a:ea typeface="Interstate Mazda" charset="0"/>
                <a:cs typeface="Interstate Mazda" charset="0"/>
              </a:rPr>
              <a:t>R240 G230 B200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1355116" y="3926132"/>
            <a:ext cx="1280503" cy="492327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PANTONE 525C</a:t>
            </a:r>
          </a:p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R100 G30 B115</a:t>
            </a:r>
          </a:p>
          <a:p>
            <a:pPr>
              <a:defRPr/>
            </a:pPr>
            <a:endParaRPr lang="ja-JP" altLang="en-US" sz="800" dirty="0" smtClean="0">
              <a:solidFill>
                <a:srgbClr val="000000"/>
              </a:solidFill>
              <a:latin typeface="Interstate Mazda" charset="0"/>
              <a:ea typeface="Interstate Mazda" charset="0"/>
              <a:cs typeface="Interstate Mazda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1355116" y="4332996"/>
            <a:ext cx="1280503" cy="23071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R120 G75 B135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1355116" y="4529256"/>
            <a:ext cx="1280503" cy="230717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R155 G110 B160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1355116" y="4727577"/>
            <a:ext cx="1280503" cy="230717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641E73"/>
                </a:solidFill>
                <a:latin typeface="Interstate Mazda" charset="0"/>
                <a:ea typeface="Interstate Mazda" charset="0"/>
                <a:cs typeface="Interstate Mazda" charset="0"/>
              </a:rPr>
              <a:t>R185 G165 B200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1355116" y="4928643"/>
            <a:ext cx="1280503" cy="23071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641E73"/>
                </a:solidFill>
                <a:latin typeface="Interstate Mazda" charset="0"/>
                <a:ea typeface="Interstate Mazda" charset="0"/>
                <a:cs typeface="Interstate Mazda" charset="0"/>
              </a:rPr>
              <a:t>R225 G205 B225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-4761"/>
            <a:ext cx="2561006" cy="6308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Interstate Mazda" charset="0"/>
              <a:ea typeface="Interstate Mazda" charset="0"/>
              <a:cs typeface="Interstate Mazda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Interstate Mazda" charset="0"/>
              <a:ea typeface="Interstate Mazda" charset="0"/>
              <a:cs typeface="Interstate Mazda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519448"/>
            <a:ext cx="2561006" cy="230717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R85 G85 B85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716397"/>
            <a:ext cx="2561006" cy="23071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R135 G135 B135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911286"/>
            <a:ext cx="2561006" cy="23071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000000"/>
                </a:solidFill>
                <a:latin typeface="Interstate Mazda" charset="0"/>
                <a:ea typeface="Interstate Mazda" charset="0"/>
                <a:cs typeface="Interstate Mazda" charset="0"/>
              </a:rPr>
              <a:t>R180 G180 B180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1106175"/>
            <a:ext cx="2561006" cy="23071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000000"/>
                </a:solidFill>
                <a:latin typeface="Interstate Mazda" charset="0"/>
                <a:ea typeface="Interstate Mazda" charset="0"/>
                <a:cs typeface="Interstate Mazda" charset="0"/>
              </a:rPr>
              <a:t>R220 G220 B220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2635619" y="1316918"/>
            <a:ext cx="1280503" cy="492327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PANTONE 296C</a:t>
            </a:r>
          </a:p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R15 G20 B55</a:t>
            </a:r>
          </a:p>
          <a:p>
            <a:pPr>
              <a:defRPr/>
            </a:pPr>
            <a:endParaRPr lang="ja-JP" altLang="en-US" sz="800" dirty="0" smtClean="0">
              <a:solidFill>
                <a:srgbClr val="000000"/>
              </a:solidFill>
              <a:latin typeface="Interstate Mazda" charset="0"/>
              <a:ea typeface="Interstate Mazda" charset="0"/>
              <a:cs typeface="Interstate Mazda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2635619" y="1721721"/>
            <a:ext cx="1280503" cy="230717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R30 G55 B90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2635619" y="1915924"/>
            <a:ext cx="1280503" cy="23071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R80 G100 B130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2635619" y="2108068"/>
            <a:ext cx="1280503" cy="23071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0F1437"/>
                </a:solidFill>
                <a:latin typeface="Interstate Mazda" charset="0"/>
                <a:ea typeface="Interstate Mazda" charset="0"/>
                <a:cs typeface="Interstate Mazda" charset="0"/>
              </a:rPr>
              <a:t>R130 G145 B165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2635619" y="2307075"/>
            <a:ext cx="1280503" cy="230717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0F1437"/>
                </a:solidFill>
                <a:latin typeface="Interstate Mazda" charset="0"/>
                <a:ea typeface="Interstate Mazda" charset="0"/>
                <a:cs typeface="Interstate Mazda" charset="0"/>
              </a:rPr>
              <a:t>R185 G190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1355116" y="1319663"/>
            <a:ext cx="1280503" cy="492327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PANTONE 1955C</a:t>
            </a:r>
          </a:p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R145 G10 B45</a:t>
            </a:r>
          </a:p>
          <a:p>
            <a:pPr>
              <a:defRPr/>
            </a:pPr>
            <a:endParaRPr lang="ja-JP" altLang="en-US" sz="800" dirty="0" smtClean="0">
              <a:solidFill>
                <a:srgbClr val="000000"/>
              </a:solidFill>
              <a:latin typeface="Interstate Mazda" charset="0"/>
              <a:ea typeface="Interstate Mazda" charset="0"/>
              <a:cs typeface="Interstate Mazda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1355116" y="1720349"/>
            <a:ext cx="1280503" cy="230717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R160 G65 B75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1355116" y="1913865"/>
            <a:ext cx="1280503" cy="230717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R180 G110 B110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1355116" y="2107383"/>
            <a:ext cx="1280503" cy="230717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910A2D"/>
                </a:solidFill>
                <a:latin typeface="Interstate Mazda" charset="0"/>
                <a:ea typeface="Interstate Mazda" charset="0"/>
                <a:cs typeface="Interstate Mazda" charset="0"/>
              </a:rPr>
              <a:t>R215 G160 B150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1355116" y="2308447"/>
            <a:ext cx="1280503" cy="23071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910A2D"/>
                </a:solidFill>
                <a:latin typeface="Interstate Mazda" charset="0"/>
                <a:ea typeface="Interstate Mazda" charset="0"/>
                <a:cs typeface="Interstate Mazda" charset="0"/>
              </a:rPr>
              <a:t>R235 G210 B200</a:t>
            </a:r>
          </a:p>
        </p:txBody>
      </p:sp>
      <p:sp>
        <p:nvSpPr>
          <p:cNvPr id="79" name="テキスト ボックス 78"/>
          <p:cNvSpPr txBox="1">
            <a:spLocks noChangeArrowheads="1"/>
          </p:cNvSpPr>
          <p:nvPr userDrawn="1"/>
        </p:nvSpPr>
        <p:spPr bwMode="auto">
          <a:xfrm>
            <a:off x="-2632874" y="3926132"/>
            <a:ext cx="1281875" cy="492327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PANTONE 7610C</a:t>
            </a:r>
          </a:p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R125 G25 B0</a:t>
            </a:r>
          </a:p>
          <a:p>
            <a:pPr>
              <a:defRPr/>
            </a:pPr>
            <a:endParaRPr lang="ja-JP" altLang="en-US" sz="800" dirty="0" smtClean="0">
              <a:solidFill>
                <a:srgbClr val="000000"/>
              </a:solidFill>
              <a:latin typeface="Interstate Mazda" charset="0"/>
              <a:ea typeface="Interstate Mazda" charset="0"/>
              <a:cs typeface="Interstate Mazda" charset="0"/>
            </a:endParaRPr>
          </a:p>
        </p:txBody>
      </p:sp>
      <p:sp>
        <p:nvSpPr>
          <p:cNvPr id="80" name="テキスト ボックス 79"/>
          <p:cNvSpPr txBox="1">
            <a:spLocks noChangeArrowheads="1"/>
          </p:cNvSpPr>
          <p:nvPr userDrawn="1"/>
        </p:nvSpPr>
        <p:spPr bwMode="auto">
          <a:xfrm>
            <a:off x="-2632874" y="4330251"/>
            <a:ext cx="1281875" cy="23071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R150 G70 B35</a:t>
            </a:r>
          </a:p>
        </p:txBody>
      </p:sp>
      <p:sp>
        <p:nvSpPr>
          <p:cNvPr id="81" name="テキスト ボックス 80"/>
          <p:cNvSpPr txBox="1">
            <a:spLocks noChangeArrowheads="1"/>
          </p:cNvSpPr>
          <p:nvPr userDrawn="1"/>
        </p:nvSpPr>
        <p:spPr bwMode="auto">
          <a:xfrm>
            <a:off x="-2632874" y="4527199"/>
            <a:ext cx="1281875" cy="230717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Interstate Mazda" charset="0"/>
                <a:ea typeface="Interstate Mazda" charset="0"/>
                <a:cs typeface="Interstate Mazda" charset="0"/>
              </a:rPr>
              <a:t>R180 G110 B75</a:t>
            </a:r>
          </a:p>
        </p:txBody>
      </p:sp>
      <p:sp>
        <p:nvSpPr>
          <p:cNvPr id="82" name="テキスト ボックス 81"/>
          <p:cNvSpPr txBox="1">
            <a:spLocks noChangeArrowheads="1"/>
          </p:cNvSpPr>
          <p:nvPr userDrawn="1"/>
        </p:nvSpPr>
        <p:spPr bwMode="auto">
          <a:xfrm>
            <a:off x="-2632874" y="4727577"/>
            <a:ext cx="1281875" cy="230717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7D1900"/>
                </a:solidFill>
                <a:latin typeface="Interstate Mazda" charset="0"/>
                <a:ea typeface="Interstate Mazda" charset="0"/>
                <a:cs typeface="Interstate Mazda" charset="0"/>
              </a:rPr>
              <a:t>R200 G155 B130</a:t>
            </a:r>
          </a:p>
        </p:txBody>
      </p:sp>
      <p:sp>
        <p:nvSpPr>
          <p:cNvPr id="83" name="テキスト ボックス 82"/>
          <p:cNvSpPr txBox="1">
            <a:spLocks noChangeArrowheads="1"/>
          </p:cNvSpPr>
          <p:nvPr userDrawn="1"/>
        </p:nvSpPr>
        <p:spPr bwMode="auto">
          <a:xfrm>
            <a:off x="-2632874" y="4925211"/>
            <a:ext cx="1281875" cy="230717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63" rIns="91336" bIns="45663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solidFill>
                  <a:srgbClr val="7D1900"/>
                </a:solidFill>
                <a:latin typeface="Interstate Mazda" charset="0"/>
                <a:ea typeface="Interstate Mazda" charset="0"/>
                <a:cs typeface="Interstate Mazda" charset="0"/>
              </a:rPr>
              <a:t>R225 G200 B185</a:t>
            </a:r>
          </a:p>
        </p:txBody>
      </p:sp>
      <p:pic>
        <p:nvPicPr>
          <p:cNvPr id="38" name="図 2" descr="ppt_cs5-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07219"/>
            <a:ext cx="12922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3"/>
          <p:cNvPicPr>
            <a:picLocks noChangeAspect="1"/>
          </p:cNvPicPr>
          <p:nvPr userDrawn="1"/>
        </p:nvPicPr>
        <p:blipFill>
          <a:blip r:embed="rId4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89819"/>
            <a:ext cx="2109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652284" y="785760"/>
            <a:ext cx="6586716" cy="464113"/>
          </a:xfrm>
          <a:prstGeom prst="rect">
            <a:avLst/>
          </a:prstGeom>
        </p:spPr>
        <p:txBody>
          <a:bodyPr lIns="91336" tIns="45663" rIns="91336" bIns="45663"/>
          <a:lstStyle>
            <a:lvl1pPr marL="0" indent="0">
              <a:buFontTx/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Interstate Mazda Regular" panose="00000000000000020000" pitchFamily="2" charset="0"/>
                <a:ea typeface="Interstate Mazda Regular" panose="00000000000000020000" pitchFamily="2" charset="0"/>
                <a:cs typeface="Interstate Mazda Regular" panose="00000000000000020000" pitchFamily="2" charset="0"/>
              </a:defRPr>
            </a:lvl1pPr>
            <a:lvl2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en-US" altLang="ja-JP" dirty="0" smtClean="0"/>
              <a:t>Presentation Subtitle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22 point</a:t>
            </a:r>
            <a:endParaRPr kumimoji="1" lang="ja-JP" altLang="en-US" dirty="0"/>
          </a:p>
        </p:txBody>
      </p:sp>
      <p:sp>
        <p:nvSpPr>
          <p:cNvPr id="48" name="テキスト プレースホルダー 4"/>
          <p:cNvSpPr>
            <a:spLocks noGrp="1"/>
          </p:cNvSpPr>
          <p:nvPr>
            <p:ph type="body" sz="quarter" idx="11" hasCustomPrompt="1"/>
          </p:nvPr>
        </p:nvSpPr>
        <p:spPr>
          <a:xfrm>
            <a:off x="652284" y="349777"/>
            <a:ext cx="5767388" cy="346364"/>
          </a:xfrm>
          <a:prstGeom prst="rect">
            <a:avLst/>
          </a:prstGeom>
        </p:spPr>
        <p:txBody>
          <a:bodyPr lIns="91336" tIns="45663" rIns="91336" bIns="45663"/>
          <a:lstStyle>
            <a:lvl1pPr marL="0" indent="0">
              <a:buFontTx/>
              <a:buNone/>
              <a:defRPr sz="2400" b="0" spc="30" baseline="0">
                <a:solidFill>
                  <a:schemeClr val="bg1">
                    <a:lumMod val="75000"/>
                  </a:schemeClr>
                </a:solidFill>
                <a:latin typeface="Interstate Mazda Regular" panose="00000000000000020000" pitchFamily="2" charset="0"/>
                <a:ea typeface="Interstate Mazda Regular" panose="00000000000000020000" pitchFamily="2" charset="0"/>
                <a:cs typeface="Interstate Mazda Regular" panose="00000000000000020000" pitchFamily="2" charset="0"/>
              </a:defRPr>
            </a:lvl1pPr>
            <a:lvl2pPr marL="456680" indent="0">
              <a:buFontTx/>
              <a:buNone/>
              <a:defRPr sz="180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 marL="913360" indent="0">
              <a:buFontTx/>
              <a:buNone/>
              <a:defRPr sz="180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 marL="1370040" indent="0">
              <a:buFontTx/>
              <a:buNone/>
              <a:defRPr sz="180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 marL="1826721" indent="0">
              <a:buFontTx/>
              <a:buNone/>
              <a:defRPr sz="180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</a:lstStyle>
          <a:p>
            <a:pPr lvl="0"/>
            <a:r>
              <a:rPr kumimoji="1" lang="en-US" altLang="ja-JP" dirty="0" smtClean="0"/>
              <a:t>PRESENTATION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TITLE 24 POINT</a:t>
            </a:r>
            <a:endParaRPr kumimoji="1" lang="ja-JP" altLang="en-US" dirty="0"/>
          </a:p>
        </p:txBody>
      </p:sp>
      <p:sp>
        <p:nvSpPr>
          <p:cNvPr id="49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652294" y="1280334"/>
            <a:ext cx="6586537" cy="709200"/>
          </a:xfrm>
          <a:prstGeom prst="rect">
            <a:avLst/>
          </a:prstGeom>
        </p:spPr>
        <p:txBody>
          <a:bodyPr lIns="91336" tIns="45663" rIns="91336" bIns="45663"/>
          <a:lstStyle>
            <a:lvl1pPr marL="0" indent="0" eaLnBrk="1" fontAlgn="auto" hangingPunct="1">
              <a:spcAft>
                <a:spcPts val="0"/>
              </a:spcAft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Interstate Mazda Regular" panose="00000000000000020000" pitchFamily="2" charset="0"/>
                <a:ea typeface="Interstate Mazda Regular" panose="00000000000000020000" pitchFamily="2" charset="0"/>
              </a:defRPr>
            </a:lvl1pPr>
            <a:lvl2pPr marL="456680" indent="0">
              <a:buFontTx/>
              <a:buNone/>
              <a:defRPr>
                <a:latin typeface="Interstate Mazda Regular" panose="02000503020000020004" pitchFamily="2" charset="0"/>
              </a:defRPr>
            </a:lvl2pPr>
            <a:lvl3pPr marL="913360" indent="0">
              <a:buFontTx/>
              <a:buNone/>
              <a:defRPr>
                <a:latin typeface="Interstate Mazda Regular" panose="02000503020000020004" pitchFamily="2" charset="0"/>
              </a:defRPr>
            </a:lvl3pPr>
            <a:lvl4pPr marL="1370040" indent="0">
              <a:buFontTx/>
              <a:buNone/>
              <a:defRPr>
                <a:latin typeface="Interstate Mazda Regular" panose="02000503020000020004" pitchFamily="2" charset="0"/>
              </a:defRPr>
            </a:lvl4pPr>
            <a:lvl5pPr marL="1826721" indent="0">
              <a:buFontTx/>
              <a:buNone/>
              <a:defRPr>
                <a:latin typeface="Interstate Mazda Regular" panose="02000503020000020004" pitchFamily="2" charset="0"/>
              </a:defRPr>
            </a:lvl5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Date 20 point</a:t>
            </a:r>
            <a:endParaRPr lang="ja-JP" altLang="en-US" dirty="0"/>
          </a:p>
        </p:txBody>
      </p:sp>
      <p:sp>
        <p:nvSpPr>
          <p:cNvPr id="5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652294" y="2054432"/>
            <a:ext cx="6586537" cy="549275"/>
          </a:xfrm>
          <a:prstGeom prst="rect">
            <a:avLst/>
          </a:prstGeom>
        </p:spPr>
        <p:txBody>
          <a:bodyPr lIns="91336" tIns="45663" rIns="91336" bIns="45663"/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Interstate Mazda Regular" panose="00000000000000020000" pitchFamily="2" charset="0"/>
                <a:ea typeface="Interstate Mazda Regular" panose="00000000000000020000" pitchFamily="2" charset="0"/>
              </a:defRPr>
            </a:lvl1pPr>
            <a:lvl2pPr marL="456680" indent="0">
              <a:buFontTx/>
              <a:buNone/>
              <a:defRPr>
                <a:latin typeface="Interstate Mazda Regular" panose="02000503020000020004" pitchFamily="2" charset="0"/>
              </a:defRPr>
            </a:lvl2pPr>
            <a:lvl3pPr marL="913360" indent="0">
              <a:buFontTx/>
              <a:buNone/>
              <a:defRPr>
                <a:latin typeface="Interstate Mazda Regular" panose="02000503020000020004" pitchFamily="2" charset="0"/>
              </a:defRPr>
            </a:lvl3pPr>
            <a:lvl4pPr marL="1370040" indent="0">
              <a:buFontTx/>
              <a:buNone/>
              <a:defRPr>
                <a:latin typeface="Interstate Mazda Regular" panose="02000503020000020004" pitchFamily="2" charset="0"/>
              </a:defRPr>
            </a:lvl4pPr>
            <a:lvl5pPr marL="1826721" indent="0">
              <a:buFontTx/>
              <a:buNone/>
              <a:defRPr>
                <a:latin typeface="Interstate Mazda Regular" panose="02000503020000020004" pitchFamily="2" charset="0"/>
              </a:defRPr>
            </a:lvl5pPr>
          </a:lstStyle>
          <a:p>
            <a:pPr lvl="0"/>
            <a:r>
              <a:rPr kumimoji="1" lang="en-US" altLang="ja-JP" dirty="0" smtClean="0"/>
              <a:t>Name/Department 20 point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18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543050"/>
            <a:ext cx="5029200" cy="1102519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983230"/>
            <a:ext cx="5029200" cy="1108710"/>
          </a:xfrm>
        </p:spPr>
        <p:txBody>
          <a:bodyPr>
            <a:normAutofit/>
          </a:bodyPr>
          <a:lstStyle>
            <a:lvl1pPr marL="0" indent="0" algn="l">
              <a:buNone/>
              <a:defRPr sz="18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:\My Documents\Documents\Google Drive\AGL\AGL Slides\AGL Logo PNG Hi R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6" y="1131571"/>
            <a:ext cx="2730104" cy="16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4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826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795813"/>
            <a:ext cx="88392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3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(Contents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81" name="コンテンツ プレースホルダー 4"/>
          <p:cNvSpPr>
            <a:spLocks noGrp="1"/>
          </p:cNvSpPr>
          <p:nvPr>
            <p:ph sz="quarter" idx="10" hasCustomPrompt="1"/>
          </p:nvPr>
        </p:nvSpPr>
        <p:spPr>
          <a:xfrm>
            <a:off x="295275" y="758825"/>
            <a:ext cx="7923213" cy="3968750"/>
          </a:xfrm>
        </p:spPr>
        <p:txBody>
          <a:bodyPr/>
          <a:lstStyle>
            <a:lvl1pPr>
              <a:defRPr>
                <a:latin typeface="Interstate Mazda Regular" pitchFamily="2" charset="0"/>
              </a:defRPr>
            </a:lvl1pPr>
            <a:lvl2pPr>
              <a:defRPr>
                <a:latin typeface="Interstate Mazda Regular" pitchFamily="2" charset="0"/>
              </a:defRPr>
            </a:lvl2pPr>
            <a:lvl3pPr>
              <a:defRPr>
                <a:latin typeface="Interstate Mazda Regular" pitchFamily="2" charset="0"/>
              </a:defRPr>
            </a:lvl3pPr>
            <a:lvl4pPr>
              <a:defRPr baseline="0">
                <a:latin typeface="Interstate Mazda Regular" pitchFamily="2" charset="0"/>
              </a:defRPr>
            </a:lvl4pPr>
            <a:lvl5pPr>
              <a:defRPr baseline="0">
                <a:latin typeface="Interstate Mazda Regular" pitchFamily="2" charset="0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7605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24514"/>
            <a:ext cx="7772400" cy="8158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0" y="2640330"/>
            <a:ext cx="82296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9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826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34232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34232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795813"/>
            <a:ext cx="88392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76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8269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123"/>
            <a:ext cx="4040188" cy="5020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9944"/>
            <a:ext cx="4040188" cy="31006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80123"/>
            <a:ext cx="4041775" cy="5020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59944"/>
            <a:ext cx="4041775" cy="31006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795813"/>
            <a:ext cx="88392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8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826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795813"/>
            <a:ext cx="88392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2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7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9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4350"/>
            <a:ext cx="5486400" cy="30313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826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795813"/>
            <a:ext cx="88392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251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251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B7CDB0F7-45CE-48F6-9AC0-8D5007DD8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7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40330"/>
            <a:ext cx="9144000" cy="1102519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:\My Documents\Documents\Google Drive\AGL\AGL Slides\AGL Logo PNG Hi R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88671"/>
            <a:ext cx="2730104" cy="16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テキスト ボックス 41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sp>
        <p:nvSpPr>
          <p:cNvPr id="78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652284" y="2460495"/>
            <a:ext cx="6569076" cy="24655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Interstate Mazda Regular" pitchFamily="2" charset="0"/>
                <a:ea typeface="Arial Unicode MS" panose="020B0604020202020204" pitchFamily="50" charset="-128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en-US" altLang="ja-JP" dirty="0" smtClean="0"/>
              <a:t>Divider Subtitle 22 point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53969" y="2032969"/>
            <a:ext cx="5767200" cy="345600"/>
          </a:xfrm>
        </p:spPr>
        <p:txBody>
          <a:bodyPr/>
          <a:lstStyle>
            <a:lvl1pPr>
              <a:defRPr>
                <a:latin typeface="Interstate Mazda Regular" pitchFamily="2" charset="0"/>
              </a:defRPr>
            </a:lvl1pPr>
          </a:lstStyle>
          <a:p>
            <a:r>
              <a:rPr kumimoji="1" lang="en-US" altLang="ja-JP" dirty="0" smtClean="0"/>
              <a:t>DIVIDER TITLE 24 POINT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750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(Tex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80" name="テキスト プレースホルダー 18"/>
          <p:cNvSpPr>
            <a:spLocks noGrp="1"/>
          </p:cNvSpPr>
          <p:nvPr>
            <p:ph type="body" sz="quarter" idx="19" hasCustomPrompt="1"/>
          </p:nvPr>
        </p:nvSpPr>
        <p:spPr>
          <a:xfrm>
            <a:off x="223200" y="881088"/>
            <a:ext cx="7990522" cy="2696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Interstate Mazda Regular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Body copy 22 point</a:t>
            </a:r>
          </a:p>
          <a:p>
            <a:pPr lvl="0"/>
            <a:r>
              <a:rPr kumimoji="1" lang="en-US" altLang="ja-JP" dirty="0" smtClean="0"/>
              <a:t>Lorem ipsum dolor sit </a:t>
            </a:r>
            <a:r>
              <a:rPr kumimoji="1" lang="en-US" altLang="ja-JP" dirty="0" err="1" smtClean="0"/>
              <a:t>amet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consectetur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adipisicing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elit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sed</a:t>
            </a:r>
            <a:r>
              <a:rPr kumimoji="1" lang="en-US" altLang="ja-JP" dirty="0" smtClean="0"/>
              <a:t> do </a:t>
            </a:r>
            <a:r>
              <a:rPr kumimoji="1" lang="en-US" altLang="ja-JP" dirty="0" err="1" smtClean="0"/>
              <a:t>eiusmod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tempor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incidiclunt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ut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labore</a:t>
            </a:r>
            <a:r>
              <a:rPr kumimoji="1" lang="en-US" altLang="ja-JP" dirty="0" smtClean="0"/>
              <a:t> et </a:t>
            </a:r>
            <a:r>
              <a:rPr kumimoji="1" lang="en-US" altLang="ja-JP" dirty="0" err="1" smtClean="0"/>
              <a:t>dolore</a:t>
            </a:r>
            <a:r>
              <a:rPr kumimoji="1" lang="en-US" altLang="ja-JP" dirty="0" smtClean="0"/>
              <a:t> magna </a:t>
            </a:r>
            <a:r>
              <a:rPr kumimoji="1" lang="en-US" altLang="ja-JP" dirty="0" err="1" smtClean="0"/>
              <a:t>aliqua</a:t>
            </a:r>
            <a:r>
              <a:rPr kumimoji="1" lang="en-US" altLang="ja-JP" dirty="0" smtClean="0"/>
              <a:t>. </a:t>
            </a:r>
            <a:r>
              <a:rPr kumimoji="1" lang="en-US" altLang="ja-JP" dirty="0" err="1" smtClean="0"/>
              <a:t>Ut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enim</a:t>
            </a:r>
            <a:r>
              <a:rPr kumimoji="1" lang="en-US" altLang="ja-JP" dirty="0" smtClean="0"/>
              <a:t> ad minim </a:t>
            </a:r>
            <a:r>
              <a:rPr kumimoji="1" lang="en-US" altLang="ja-JP" dirty="0" err="1" smtClean="0"/>
              <a:t>veniam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quis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nostrud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exer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828954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(Tex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2" name="テキスト プレースホルダー 18"/>
          <p:cNvSpPr>
            <a:spLocks noGrp="1"/>
          </p:cNvSpPr>
          <p:nvPr>
            <p:ph type="body" sz="quarter" idx="19" hasCustomPrompt="1"/>
          </p:nvPr>
        </p:nvSpPr>
        <p:spPr>
          <a:xfrm>
            <a:off x="222440" y="720000"/>
            <a:ext cx="7990521" cy="3780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Interstate Mazda Regular" pitchFamily="2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dirty="0" smtClean="0"/>
              <a:t>Contents 22 point</a:t>
            </a:r>
          </a:p>
          <a:p>
            <a:pPr lvl="0"/>
            <a:r>
              <a:rPr kumimoji="1" lang="en-US" altLang="ja-JP" dirty="0" smtClean="0"/>
              <a:t>Lorem ipsum dolor sit </a:t>
            </a:r>
            <a:r>
              <a:rPr kumimoji="1" lang="en-US" altLang="ja-JP" dirty="0" err="1" smtClean="0"/>
              <a:t>amet</a:t>
            </a:r>
            <a:endParaRPr kumimoji="1" lang="en-US" altLang="ja-JP" dirty="0" smtClean="0"/>
          </a:p>
          <a:p>
            <a:pPr lvl="0"/>
            <a:r>
              <a:rPr kumimoji="1" lang="en-US" altLang="ja-JP" dirty="0" err="1" smtClean="0"/>
              <a:t>Consectetur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adipisicing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elit</a:t>
            </a:r>
            <a:endParaRPr kumimoji="1" lang="en-US" altLang="ja-JP" dirty="0" smtClean="0"/>
          </a:p>
          <a:p>
            <a:pPr lvl="0"/>
            <a:r>
              <a:rPr kumimoji="1" lang="en-US" altLang="ja-JP" dirty="0" err="1" smtClean="0"/>
              <a:t>Sed</a:t>
            </a:r>
            <a:r>
              <a:rPr kumimoji="1" lang="en-US" altLang="ja-JP" dirty="0" smtClean="0"/>
              <a:t> do </a:t>
            </a:r>
            <a:r>
              <a:rPr kumimoji="1" lang="en-US" altLang="ja-JP" dirty="0" err="1" smtClean="0"/>
              <a:t>eiusmod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tempor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incididunt</a:t>
            </a:r>
            <a:endParaRPr kumimoji="1" lang="en-US" altLang="ja-JP" dirty="0" smtClean="0"/>
          </a:p>
          <a:p>
            <a:pPr lvl="0"/>
            <a:r>
              <a:rPr kumimoji="1" lang="en-US" altLang="ja-JP" dirty="0" err="1" smtClean="0"/>
              <a:t>Ut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labore</a:t>
            </a:r>
            <a:r>
              <a:rPr kumimoji="1" lang="en-US" altLang="ja-JP" dirty="0" smtClean="0"/>
              <a:t> et </a:t>
            </a:r>
            <a:r>
              <a:rPr kumimoji="1" lang="en-US" altLang="ja-JP" dirty="0" err="1" smtClean="0"/>
              <a:t>dolore</a:t>
            </a:r>
            <a:r>
              <a:rPr kumimoji="1" lang="en-US" altLang="ja-JP" dirty="0" smtClean="0"/>
              <a:t> magna </a:t>
            </a:r>
            <a:r>
              <a:rPr kumimoji="1" lang="en-US" altLang="ja-JP" dirty="0" err="1" smtClean="0"/>
              <a:t>aliqua</a:t>
            </a:r>
            <a:endParaRPr kumimoji="1" lang="en-US" altLang="ja-JP" dirty="0" smtClean="0"/>
          </a:p>
          <a:p>
            <a:pPr lvl="0"/>
            <a:r>
              <a:rPr kumimoji="1" lang="en-US" altLang="ja-JP" dirty="0" err="1" smtClean="0"/>
              <a:t>Ut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enim</a:t>
            </a:r>
            <a:r>
              <a:rPr kumimoji="1" lang="en-US" altLang="ja-JP" dirty="0" smtClean="0"/>
              <a:t> ad minim </a:t>
            </a:r>
            <a:r>
              <a:rPr kumimoji="1" lang="en-US" altLang="ja-JP" dirty="0" err="1" smtClean="0"/>
              <a:t>veniam</a:t>
            </a:r>
            <a:endParaRPr kumimoji="1" lang="en-US" altLang="ja-JP" dirty="0" smtClean="0"/>
          </a:p>
          <a:p>
            <a:pPr lvl="0"/>
            <a:r>
              <a:rPr kumimoji="1" lang="en-US" altLang="ja-JP" dirty="0" err="1" smtClean="0"/>
              <a:t>Quis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nostrud</a:t>
            </a:r>
            <a:r>
              <a:rPr kumimoji="1" lang="en-US" altLang="ja-JP" dirty="0" smtClean="0"/>
              <a:t> exercitation </a:t>
            </a:r>
            <a:r>
              <a:rPr kumimoji="1" lang="en-US" altLang="ja-JP" dirty="0" err="1" smtClean="0"/>
              <a:t>ullamco</a:t>
            </a:r>
            <a:endParaRPr kumimoji="1" lang="en-US" altLang="ja-JP" dirty="0" smtClean="0"/>
          </a:p>
          <a:p>
            <a:pPr lvl="0"/>
            <a:r>
              <a:rPr kumimoji="1" lang="en-US" altLang="ja-JP" dirty="0" err="1" smtClean="0"/>
              <a:t>Laboris</a:t>
            </a:r>
            <a:r>
              <a:rPr kumimoji="1" lang="en-US" altLang="ja-JP" dirty="0" smtClean="0"/>
              <a:t> nisi </a:t>
            </a:r>
            <a:r>
              <a:rPr kumimoji="1" lang="en-US" altLang="ja-JP" dirty="0" err="1" smtClean="0"/>
              <a:t>ut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aliquip</a:t>
            </a:r>
            <a:r>
              <a:rPr kumimoji="1" lang="en-US" altLang="ja-JP" dirty="0" smtClean="0"/>
              <a:t> ex </a:t>
            </a:r>
            <a:r>
              <a:rPr kumimoji="1" lang="en-US" altLang="ja-JP" dirty="0" err="1" smtClean="0"/>
              <a:t>ea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674331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(Tex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80" name="テキスト プレースホルダー 18"/>
          <p:cNvSpPr>
            <a:spLocks noGrp="1"/>
          </p:cNvSpPr>
          <p:nvPr>
            <p:ph type="body" sz="quarter" idx="19" hasCustomPrompt="1"/>
          </p:nvPr>
        </p:nvSpPr>
        <p:spPr>
          <a:xfrm>
            <a:off x="223200" y="881088"/>
            <a:ext cx="7990522" cy="2696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Interstate Mazda Regular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Body copy 22 point</a:t>
            </a:r>
          </a:p>
          <a:p>
            <a:pPr lvl="0"/>
            <a:r>
              <a:rPr kumimoji="1" lang="en-US" altLang="ja-JP" dirty="0" smtClean="0"/>
              <a:t>Lorem ipsum dolor sit </a:t>
            </a:r>
            <a:r>
              <a:rPr kumimoji="1" lang="en-US" altLang="ja-JP" dirty="0" err="1" smtClean="0"/>
              <a:t>amet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consectetur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adipisicing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elit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sed</a:t>
            </a:r>
            <a:r>
              <a:rPr kumimoji="1" lang="en-US" altLang="ja-JP" dirty="0" smtClean="0"/>
              <a:t> do </a:t>
            </a:r>
            <a:r>
              <a:rPr kumimoji="1" lang="en-US" altLang="ja-JP" dirty="0" err="1" smtClean="0"/>
              <a:t>eiusmod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tempor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incidiclunt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ut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labore</a:t>
            </a:r>
            <a:r>
              <a:rPr kumimoji="1" lang="en-US" altLang="ja-JP" dirty="0" smtClean="0"/>
              <a:t> et </a:t>
            </a:r>
            <a:r>
              <a:rPr kumimoji="1" lang="en-US" altLang="ja-JP" dirty="0" err="1" smtClean="0"/>
              <a:t>dolore</a:t>
            </a:r>
            <a:r>
              <a:rPr kumimoji="1" lang="en-US" altLang="ja-JP" dirty="0" smtClean="0"/>
              <a:t> magna </a:t>
            </a:r>
            <a:r>
              <a:rPr kumimoji="1" lang="en-US" altLang="ja-JP" dirty="0" err="1" smtClean="0"/>
              <a:t>aliqua</a:t>
            </a:r>
            <a:r>
              <a:rPr kumimoji="1" lang="en-US" altLang="ja-JP" dirty="0" smtClean="0"/>
              <a:t>. </a:t>
            </a:r>
            <a:r>
              <a:rPr kumimoji="1" lang="en-US" altLang="ja-JP" dirty="0" err="1" smtClean="0"/>
              <a:t>Ut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enim</a:t>
            </a:r>
            <a:r>
              <a:rPr kumimoji="1" lang="en-US" altLang="ja-JP" dirty="0" smtClean="0"/>
              <a:t> ad minim </a:t>
            </a:r>
            <a:r>
              <a:rPr kumimoji="1" lang="en-US" altLang="ja-JP" dirty="0" err="1" smtClean="0"/>
              <a:t>veniam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quis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nostrud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exer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791392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815347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</p:spTree>
    <p:extLst>
      <p:ext uri="{BB962C8B-B14F-4D97-AF65-F5344CB8AC3E}">
        <p14:creationId xmlns:p14="http://schemas.microsoft.com/office/powerpoint/2010/main" val="14109540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41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79388" y="1051323"/>
            <a:ext cx="4316412" cy="3750469"/>
          </a:xfrm>
        </p:spPr>
        <p:txBody>
          <a:bodyPr>
            <a:normAutofit/>
          </a:bodyPr>
          <a:lstStyle>
            <a:lvl1pPr>
              <a:defRPr sz="2200" baseline="0">
                <a:latin typeface="Interstate Mazda Regular" pitchFamily="2" charset="0"/>
              </a:defRPr>
            </a:lvl1pPr>
            <a:lvl2pPr>
              <a:defRPr sz="2200">
                <a:latin typeface="Interstate Mazda Regular" pitchFamily="2" charset="0"/>
              </a:defRPr>
            </a:lvl2pPr>
            <a:lvl3pPr>
              <a:defRPr sz="2200">
                <a:latin typeface="Interstate Mazda Regular" pitchFamily="2" charset="0"/>
              </a:defRPr>
            </a:lvl3pPr>
            <a:lvl4pPr>
              <a:defRPr sz="2200" baseline="0">
                <a:latin typeface="Interstate Mazda Regular" pitchFamily="2" charset="0"/>
              </a:defRPr>
            </a:lvl4pPr>
            <a:lvl5pPr>
              <a:defRPr sz="2200">
                <a:latin typeface="Interstate Mazda Regular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80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4648201" y="1051323"/>
            <a:ext cx="4316413" cy="3750469"/>
          </a:xfrm>
        </p:spPr>
        <p:txBody>
          <a:bodyPr>
            <a:normAutofit/>
          </a:bodyPr>
          <a:lstStyle>
            <a:lvl1pPr>
              <a:defRPr sz="2200" baseline="0">
                <a:latin typeface="Interstate Mazda Regular" pitchFamily="2" charset="0"/>
              </a:defRPr>
            </a:lvl1pPr>
            <a:lvl2pPr>
              <a:defRPr sz="2200">
                <a:latin typeface="Interstate Mazda Regular" pitchFamily="2" charset="0"/>
              </a:defRPr>
            </a:lvl2pPr>
            <a:lvl3pPr>
              <a:defRPr sz="2200" baseline="0">
                <a:latin typeface="Interstate Mazda Regular" pitchFamily="2" charset="0"/>
              </a:defRPr>
            </a:lvl3pPr>
            <a:lvl4pPr>
              <a:defRPr sz="2200">
                <a:latin typeface="Interstate Mazda Regular" pitchFamily="2" charset="0"/>
              </a:defRPr>
            </a:lvl4pPr>
            <a:lvl5pPr>
              <a:defRPr sz="2200">
                <a:latin typeface="Interstate Mazda Regular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93014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付プレースホルダ 6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Interstate Mazda Light" pitchFamily="2" charset="0"/>
              </a:rPr>
              <a:t>©</a:t>
            </a:r>
            <a:r>
              <a:rPr lang="ja-JP" altLang="en-US" dirty="0" smtClean="0">
                <a:latin typeface="Interstate Mazda Light" pitchFamily="2" charset="0"/>
              </a:rPr>
              <a:t> </a:t>
            </a:r>
            <a:r>
              <a:rPr lang="en-US" altLang="ja-JP" dirty="0" smtClean="0">
                <a:latin typeface="Interstate Mazda Light" pitchFamily="2" charset="0"/>
              </a:rPr>
              <a:t>Mazda Motor Corporation  │  Strictly Confidential  │</a:t>
            </a:r>
            <a:endParaRPr lang="ja-JP" altLang="en-US" dirty="0">
              <a:latin typeface="Interstate Mazda Light" pitchFamily="2" charset="0"/>
            </a:endParaRPr>
          </a:p>
        </p:txBody>
      </p:sp>
      <p:sp>
        <p:nvSpPr>
          <p:cNvPr id="43" name="スライド番号プレースホルダ 8"/>
          <p:cNvSpPr>
            <a:spLocks noGrp="1"/>
          </p:cNvSpPr>
          <p:nvPr>
            <p:ph type="sldNum" sz="quarter" idx="17"/>
          </p:nvPr>
        </p:nvSpPr>
        <p:spPr>
          <a:xfrm>
            <a:off x="8804276" y="4861323"/>
            <a:ext cx="33972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</a:lstStyle>
          <a:p>
            <a:fld id="{99E0E598-B7EE-4B4F-9081-A53D8AD493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25462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136967"/>
            <a:ext cx="1281875" cy="199006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334601"/>
            <a:ext cx="1281875" cy="199006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2634246" y="3534980"/>
            <a:ext cx="1281875" cy="200379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2634246" y="3732613"/>
            <a:ext cx="1281875" cy="199006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25462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138339"/>
            <a:ext cx="1280503" cy="199007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334601"/>
            <a:ext cx="1280503" cy="199006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533607"/>
            <a:ext cx="1280503" cy="199007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 userDrawn="1"/>
        </p:nvSpPr>
        <p:spPr bwMode="auto">
          <a:xfrm>
            <a:off x="-1355116" y="3732613"/>
            <a:ext cx="1280503" cy="199006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3926130"/>
            <a:ext cx="1280503" cy="425462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348847"/>
            <a:ext cx="1280503" cy="199007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545108"/>
            <a:ext cx="1280503" cy="199006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 userDrawn="1"/>
        </p:nvSpPr>
        <p:spPr bwMode="auto">
          <a:xfrm>
            <a:off x="-1355116" y="4742742"/>
            <a:ext cx="1280503" cy="200379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44493"/>
            <a:ext cx="1280503" cy="199007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34613"/>
            <a:ext cx="2561006" cy="200379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32247"/>
            <a:ext cx="2561006" cy="199007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27136"/>
            <a:ext cx="2561006" cy="19900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22025"/>
            <a:ext cx="2561006" cy="19900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25462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36886"/>
            <a:ext cx="1280503" cy="200379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31775"/>
            <a:ext cx="1280503" cy="199007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23919"/>
            <a:ext cx="1280503" cy="199007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22926"/>
            <a:ext cx="1280503" cy="199006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25462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35514"/>
            <a:ext cx="1280503" cy="200379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29030"/>
            <a:ext cx="1280503" cy="200379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22547"/>
            <a:ext cx="1280503" cy="200379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24298"/>
            <a:ext cx="1280503" cy="199007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0"/>
            <a:ext cx="1281875" cy="425462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46102"/>
            <a:ext cx="1281875" cy="199007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42364"/>
            <a:ext cx="1281875" cy="200379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42742"/>
            <a:ext cx="1281875" cy="200379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40376"/>
            <a:ext cx="1281875" cy="200379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  <p:cxnSp>
        <p:nvCxnSpPr>
          <p:cNvPr id="79" name="直線コネクタ 78"/>
          <p:cNvCxnSpPr/>
          <p:nvPr userDrawn="1"/>
        </p:nvCxnSpPr>
        <p:spPr>
          <a:xfrm>
            <a:off x="295276" y="630000"/>
            <a:ext cx="8532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275" y="160075"/>
            <a:ext cx="5767200" cy="345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CONTENTS TITLE 24 POINT</a:t>
            </a:r>
            <a:endParaRPr kumimoji="1" lang="ja-JP" altLang="en-US" dirty="0"/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</p:txBody>
      </p:sp>
      <p:sp>
        <p:nvSpPr>
          <p:cNvPr id="80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 baseline="0">
                <a:latin typeface="Interstate Mazda Regular" pitchFamily="2" charset="0"/>
              </a:defRPr>
            </a:lvl1pPr>
            <a:lvl2pPr>
              <a:defRPr sz="2000">
                <a:latin typeface="Interstate Mazda Regular" pitchFamily="2" charset="0"/>
              </a:defRPr>
            </a:lvl2pPr>
            <a:lvl3pPr>
              <a:defRPr sz="2000">
                <a:latin typeface="Interstate Mazda Regular" pitchFamily="2" charset="0"/>
              </a:defRPr>
            </a:lvl3pPr>
            <a:lvl4pPr>
              <a:defRPr sz="2000">
                <a:latin typeface="Interstate Mazda Regular" pitchFamily="2" charset="0"/>
              </a:defRPr>
            </a:lvl4pPr>
            <a:lvl5pPr>
              <a:defRPr sz="2000" baseline="0">
                <a:latin typeface="Interstate Mazda Regular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81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</p:txBody>
      </p:sp>
      <p:sp>
        <p:nvSpPr>
          <p:cNvPr id="82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 baseline="0">
                <a:latin typeface="Interstate Mazda Regular" pitchFamily="2" charset="0"/>
              </a:defRPr>
            </a:lvl1pPr>
            <a:lvl2pPr>
              <a:defRPr sz="2000">
                <a:latin typeface="Interstate Mazda Regular" pitchFamily="2" charset="0"/>
              </a:defRPr>
            </a:lvl2pPr>
            <a:lvl3pPr>
              <a:defRPr sz="2000">
                <a:latin typeface="Interstate Mazda Regular" pitchFamily="2" charset="0"/>
              </a:defRPr>
            </a:lvl3pPr>
            <a:lvl4pPr>
              <a:defRPr sz="2000" baseline="0">
                <a:latin typeface="Interstate Mazda Regular" pitchFamily="2" charset="0"/>
              </a:defRPr>
            </a:lvl4pPr>
            <a:lvl5pPr>
              <a:defRPr sz="2000" baseline="0">
                <a:latin typeface="Interstate Mazda Regular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06871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Master title style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 smtClean="0"/>
              <a:t>Master text styles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  <p:sldLayoutId id="2147483682" r:id="rId3"/>
    <p:sldLayoutId id="2147483683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5" r:id="rId14"/>
    <p:sldLayoutId id="2147483687" r:id="rId15"/>
    <p:sldLayoutId id="2147483686" r:id="rId16"/>
    <p:sldLayoutId id="2147483698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kern="1200" baseline="0">
          <a:solidFill>
            <a:schemeClr val="tx1"/>
          </a:solidFill>
          <a:latin typeface="Interstate Mazda Regular" pitchFamily="2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200" kern="1200" baseline="0">
          <a:solidFill>
            <a:schemeClr val="tx1">
              <a:lumMod val="75000"/>
              <a:lumOff val="25000"/>
            </a:schemeClr>
          </a:solidFill>
          <a:latin typeface="Interstate Mazda Regular" pitchFamily="2" charset="0"/>
          <a:ea typeface="+mn-ea"/>
          <a:cs typeface="Arial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200" kern="1200">
          <a:solidFill>
            <a:schemeClr val="tx1">
              <a:lumMod val="75000"/>
              <a:lumOff val="25000"/>
            </a:schemeClr>
          </a:solidFill>
          <a:latin typeface="Interstate Mazda Regular" pitchFamily="2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200" kern="1200">
          <a:solidFill>
            <a:schemeClr val="tx1">
              <a:lumMod val="75000"/>
              <a:lumOff val="25000"/>
            </a:schemeClr>
          </a:solidFill>
          <a:latin typeface="Interstate Mazda Regular" pitchFamily="2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200" kern="1200">
          <a:solidFill>
            <a:schemeClr val="tx1">
              <a:lumMod val="75000"/>
              <a:lumOff val="25000"/>
            </a:schemeClr>
          </a:solidFill>
          <a:latin typeface="Interstate Mazda Regular" pitchFamily="2" charset="0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200" kern="1200" baseline="0">
          <a:solidFill>
            <a:schemeClr val="tx1">
              <a:lumMod val="75000"/>
              <a:lumOff val="25000"/>
            </a:schemeClr>
          </a:solidFill>
          <a:latin typeface="Interstate Mazda Regular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82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5830"/>
            <a:ext cx="8229600" cy="366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353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86323"/>
            <a:ext cx="1371600" cy="222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Slide </a:t>
            </a:r>
            <a:fld id="{B7CDB0F7-45CE-48F6-9AC0-8D5007DD8B6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LF_logo_color_cmyk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6" y="4629150"/>
            <a:ext cx="1533140" cy="514349"/>
          </a:xfrm>
          <a:prstGeom prst="rect">
            <a:avLst/>
          </a:prstGeom>
        </p:spPr>
      </p:pic>
      <p:pic>
        <p:nvPicPr>
          <p:cNvPr id="11" name="Picture 2" descr="G:\My Documents\Documents\Google Drive\AGL\AGL Slides\AGL Logo PNG Hi Re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44456"/>
            <a:ext cx="1100250" cy="6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utomotivelinux.org/_media/eg-rhsa/agl_referencehardwarespec_v0.1.0_20171018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>
          <a:xfrm>
            <a:off x="5606130" y="3300045"/>
            <a:ext cx="3487630" cy="369217"/>
          </a:xfrm>
        </p:spPr>
        <p:txBody>
          <a:bodyPr wrap="square">
            <a:spAutoFit/>
          </a:bodyPr>
          <a:lstStyle/>
          <a:p>
            <a:r>
              <a:rPr kumimoji="1" lang="en-US" altLang="ja-JP" dirty="0" smtClean="0"/>
              <a:t>2018.02.19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7"/>
          </p:nvPr>
        </p:nvSpPr>
        <p:spPr>
          <a:xfrm>
            <a:off x="5606130" y="3751319"/>
            <a:ext cx="3487630" cy="549275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2400" b="1" dirty="0" smtClean="0"/>
              <a:t>SEIJI GOTO</a:t>
            </a:r>
          </a:p>
          <a:p>
            <a:r>
              <a:rPr lang="en-US" altLang="ja-JP" dirty="0" smtClean="0"/>
              <a:t>Mazda </a:t>
            </a:r>
            <a:r>
              <a:rPr lang="en-US" altLang="ja-JP" dirty="0"/>
              <a:t>Motor Corporation</a:t>
            </a:r>
            <a:endParaRPr kumimoji="1" lang="ja-JP" altLang="en-US" dirty="0"/>
          </a:p>
        </p:txBody>
      </p:sp>
      <p:sp>
        <p:nvSpPr>
          <p:cNvPr id="10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220484" y="260877"/>
            <a:ext cx="8783816" cy="34636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chemeClr val="bg1">
                    <a:lumMod val="75000"/>
                  </a:schemeClr>
                </a:solidFill>
              </a:rPr>
              <a:t>Reference Hardware, System Architecture</a:t>
            </a:r>
            <a:endParaRPr lang="en-US" altLang="ja-JP" sz="3200" dirty="0" smtClean="0"/>
          </a:p>
          <a:p>
            <a:r>
              <a:rPr lang="en-US" altLang="ja-JP" sz="3200" dirty="0" smtClean="0">
                <a:solidFill>
                  <a:schemeClr val="bg1">
                    <a:lumMod val="75000"/>
                  </a:schemeClr>
                </a:solidFill>
              </a:rPr>
              <a:t>EG.</a:t>
            </a:r>
            <a:r>
              <a:rPr lang="ja-JP" altLang="ja-JP" sz="32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ja-JP" altLang="ja-JP" sz="3200" dirty="0">
                <a:solidFill>
                  <a:schemeClr val="bg1">
                    <a:lumMod val="75000"/>
                  </a:schemeClr>
                </a:solidFill>
              </a:rPr>
            </a:br>
            <a:endParaRPr kumimoji="1" lang="ja-JP" altLang="en-US" sz="3200" b="1" dirty="0">
              <a:solidFill>
                <a:schemeClr val="bg1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プレースホルダー 7"/>
          <p:cNvSpPr txBox="1">
            <a:spLocks noGrp="1"/>
          </p:cNvSpPr>
          <p:nvPr>
            <p:ph type="body" sz="quarter" idx="4294967295"/>
          </p:nvPr>
        </p:nvSpPr>
        <p:spPr>
          <a:xfrm>
            <a:off x="257403" y="1674460"/>
            <a:ext cx="22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AMM 2018 Tokyo</a:t>
            </a:r>
            <a:endParaRPr lang="en-US" altLang="ja-JP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E0E598-B7EE-4B4F-9081-A53D8AD49396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/>
              <a:t>Multiple OEMs</a:t>
            </a:r>
            <a:r>
              <a:rPr lang="ja-JP" altLang="en-US" b="1" dirty="0"/>
              <a:t> </a:t>
            </a:r>
            <a:r>
              <a:rPr lang="en-US" altLang="ja-JP" b="1" dirty="0"/>
              <a:t>and Types of </a:t>
            </a:r>
            <a:r>
              <a:rPr lang="en-US" altLang="ja-JP" b="1" dirty="0" smtClean="0"/>
              <a:t>Cars</a:t>
            </a:r>
            <a:endParaRPr kumimoji="1" lang="ja-JP" altLang="en-US" dirty="0"/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</p:spPr>
        <p:txBody>
          <a:bodyPr/>
          <a:lstStyle/>
          <a:p>
            <a:pPr>
              <a:defRPr/>
            </a:pPr>
            <a:r>
              <a:rPr lang="en-US" altLang="ja-JP" sz="1400" dirty="0" smtClean="0"/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©</a:t>
            </a:r>
            <a:r>
              <a:rPr lang="ja-JP" altLang="en-US" sz="1400" dirty="0" smtClean="0">
                <a:latin typeface="Interstate Mazda Light" pitchFamily="2" charset="0"/>
              </a:rPr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Mazda Motor Corporation  </a:t>
            </a:r>
            <a:r>
              <a:rPr lang="en-US" altLang="ja-JP" sz="1000" dirty="0" smtClean="0">
                <a:latin typeface="Interstate Mazda Light" pitchFamily="2" charset="0"/>
              </a:rPr>
              <a:t>│</a:t>
            </a:r>
            <a:endParaRPr lang="ja-JP" altLang="en-US" sz="1000" dirty="0">
              <a:latin typeface="Interstate Mazda Light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999" y="2676483"/>
            <a:ext cx="175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Infoteainment</a:t>
            </a:r>
            <a:r>
              <a:rPr kumimoji="1" lang="ja-JP" altLang="en-US" dirty="0" smtClean="0"/>
              <a:t>の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17" y="673189"/>
            <a:ext cx="4444751" cy="3490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角丸四角形 8"/>
          <p:cNvSpPr/>
          <p:nvPr/>
        </p:nvSpPr>
        <p:spPr>
          <a:xfrm>
            <a:off x="302033" y="673189"/>
            <a:ext cx="3609567" cy="300981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6517" y="1353030"/>
            <a:ext cx="2917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a typeface="Noto Sans CJK JP Regular"/>
              </a:rPr>
              <a:t>DAIMLER,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ea typeface="Noto Sans CJK JP Regular"/>
              </a:rPr>
              <a:t>HONDA,  MAZDA</a:t>
            </a:r>
            <a:endParaRPr lang="en-US" altLang="ja-JP" sz="2400" b="1" dirty="0">
              <a:solidFill>
                <a:srgbClr val="FF0000"/>
              </a:solidFill>
              <a:ea typeface="Noto Sans CJK JP Regular"/>
            </a:endParaRPr>
          </a:p>
          <a:p>
            <a:r>
              <a:rPr lang="en-US" altLang="ja-JP" sz="2400" b="1" dirty="0" smtClean="0">
                <a:ea typeface="Noto Sans CJK JP Regular"/>
              </a:rPr>
              <a:t>MITSUBISHI MOTORS</a:t>
            </a:r>
            <a:endParaRPr lang="en-US" altLang="ja-JP" sz="2400" b="1" dirty="0">
              <a:ea typeface="Noto Sans CJK JP Regular"/>
            </a:endParaRPr>
          </a:p>
          <a:p>
            <a:r>
              <a:rPr lang="en-US" altLang="ja-JP" sz="2400" b="1" dirty="0" smtClean="0">
                <a:ea typeface="Noto Sans CJK JP Regular"/>
              </a:rPr>
              <a:t>NISSAN, </a:t>
            </a:r>
            <a:r>
              <a:rPr lang="en-US" altLang="ja-JP" sz="2400" b="1" dirty="0" smtClean="0">
                <a:solidFill>
                  <a:srgbClr val="FF0000"/>
                </a:solidFill>
                <a:ea typeface="Noto Sans CJK JP Regular"/>
              </a:rPr>
              <a:t>SUBARU</a:t>
            </a:r>
            <a:endParaRPr lang="en-US" altLang="ja-JP" sz="2400" b="1" dirty="0">
              <a:solidFill>
                <a:srgbClr val="FF0000"/>
              </a:solidFill>
              <a:ea typeface="Noto Sans CJK JP Regular"/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  <a:ea typeface="Noto Sans CJK JP Regular"/>
              </a:rPr>
              <a:t>SUZUKI, </a:t>
            </a:r>
            <a:r>
              <a:rPr kumimoji="1" lang="en-US" altLang="ja-JP" sz="2400" b="1" dirty="0" smtClean="0">
                <a:solidFill>
                  <a:srgbClr val="FF0000"/>
                </a:solidFill>
                <a:ea typeface="Noto Sans CJK JP Regular"/>
              </a:rPr>
              <a:t>TOYOTA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6517" y="761677"/>
            <a:ext cx="170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AGL OEMs</a:t>
            </a:r>
            <a:endParaRPr kumimoji="1" lang="ja-JP" altLang="en-US" sz="2800" dirty="0"/>
          </a:p>
        </p:txBody>
      </p:sp>
      <p:sp>
        <p:nvSpPr>
          <p:cNvPr id="12" name="角丸四角形 11"/>
          <p:cNvSpPr/>
          <p:nvPr/>
        </p:nvSpPr>
        <p:spPr>
          <a:xfrm>
            <a:off x="4598047" y="761588"/>
            <a:ext cx="3848099" cy="17413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Noto Sans CJK JP Regular"/>
              <a:cs typeface="Meiryo UI" panose="020B0604030504040204" pitchFamily="50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81694" y="761588"/>
            <a:ext cx="306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Types of Cars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75062" y="1284808"/>
            <a:ext cx="363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latin typeface="+mn-lt"/>
                <a:ea typeface="Noto Sans CJK JP Regular"/>
                <a:cs typeface="Meiryo UI" panose="020B0604030504040204" pitchFamily="50" charset="-128"/>
              </a:rPr>
              <a:t>Compact  · Sports  · Luxury </a:t>
            </a:r>
          </a:p>
          <a:p>
            <a:pPr algn="ctr"/>
            <a:r>
              <a:rPr lang="en-US" altLang="ja-JP" sz="2400" b="1" dirty="0" smtClean="0">
                <a:latin typeface="+mn-lt"/>
                <a:ea typeface="Noto Sans CJK JP Regular"/>
                <a:cs typeface="Meiryo UI" panose="020B0604030504040204" pitchFamily="50" charset="-128"/>
              </a:rPr>
              <a:t>Sedans </a:t>
            </a:r>
            <a:r>
              <a:rPr lang="en-US" altLang="ja-JP" sz="2400" b="1" dirty="0">
                <a:latin typeface="+mn-lt"/>
                <a:ea typeface="Noto Sans CJK JP Regular"/>
                <a:cs typeface="Meiryo UI" panose="020B0604030504040204" pitchFamily="50" charset="-128"/>
              </a:rPr>
              <a:t>· SUVs · Crossovers</a:t>
            </a:r>
          </a:p>
          <a:p>
            <a:pPr algn="ctr"/>
            <a:r>
              <a:rPr lang="en-US" altLang="ja-JP" sz="2400" b="1" dirty="0">
                <a:latin typeface="+mn-lt"/>
                <a:ea typeface="Noto Sans CJK JP Regular"/>
                <a:cs typeface="Meiryo UI" panose="020B0604030504040204" pitchFamily="50" charset="-128"/>
              </a:rPr>
              <a:t>Electric Cars,  Hybrid </a:t>
            </a:r>
            <a:r>
              <a:rPr lang="en-US" altLang="ja-JP" sz="2400" b="1" dirty="0" smtClean="0">
                <a:latin typeface="+mn-lt"/>
                <a:ea typeface="Noto Sans CJK JP Regular"/>
                <a:cs typeface="Meiryo UI" panose="020B0604030504040204" pitchFamily="50" charset="-128"/>
              </a:rPr>
              <a:t>Cars</a:t>
            </a:r>
            <a:endParaRPr lang="en-US" altLang="ja-JP" sz="2400" b="1" dirty="0">
              <a:latin typeface="+mn-lt"/>
              <a:ea typeface="Noto Sans CJK JP Regular"/>
            </a:endParaRPr>
          </a:p>
        </p:txBody>
      </p:sp>
      <p:sp>
        <p:nvSpPr>
          <p:cNvPr id="15" name="タイトル 2"/>
          <p:cNvSpPr txBox="1">
            <a:spLocks/>
          </p:cNvSpPr>
          <p:nvPr/>
        </p:nvSpPr>
        <p:spPr>
          <a:xfrm>
            <a:off x="302033" y="3925046"/>
            <a:ext cx="8718793" cy="9604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Diversification of IVI system </a:t>
            </a:r>
          </a:p>
          <a:p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configuration is inevitable. 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87" y="3911106"/>
            <a:ext cx="1410441" cy="94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E0E598-B7EE-4B4F-9081-A53D8AD49396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37275" y="160075"/>
            <a:ext cx="7655096" cy="345600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Compatible with various IVI </a:t>
            </a:r>
            <a:r>
              <a:rPr lang="en-US" altLang="ja-JP" sz="2800" b="1" dirty="0" smtClean="0"/>
              <a:t>system</a:t>
            </a:r>
            <a:endParaRPr kumimoji="1" lang="ja-JP" altLang="en-US" sz="2800" dirty="0"/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</p:spPr>
        <p:txBody>
          <a:bodyPr/>
          <a:lstStyle/>
          <a:p>
            <a:pPr>
              <a:defRPr/>
            </a:pPr>
            <a:r>
              <a:rPr lang="en-US" altLang="ja-JP" sz="1400" dirty="0" smtClean="0"/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©</a:t>
            </a:r>
            <a:r>
              <a:rPr lang="ja-JP" altLang="en-US" sz="1400" dirty="0" smtClean="0">
                <a:latin typeface="Interstate Mazda Light" pitchFamily="2" charset="0"/>
              </a:rPr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Mazda Motor Corporation  </a:t>
            </a:r>
            <a:r>
              <a:rPr lang="en-US" altLang="ja-JP" sz="1000" dirty="0" smtClean="0">
                <a:latin typeface="Interstate Mazda Light" pitchFamily="2" charset="0"/>
              </a:rPr>
              <a:t>│</a:t>
            </a:r>
            <a:endParaRPr lang="ja-JP" altLang="en-US" sz="1000" dirty="0">
              <a:latin typeface="Interstate Mazda Light" pitchFamily="2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4894" y="654974"/>
            <a:ext cx="3553505" cy="3104225"/>
          </a:xfrm>
          <a:prstGeom prst="roundRect">
            <a:avLst/>
          </a:prstGeom>
          <a:solidFill>
            <a:srgbClr val="C8C8C8">
              <a:alpha val="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178300" y="671754"/>
            <a:ext cx="4900542" cy="2911442"/>
          </a:xfrm>
          <a:prstGeom prst="roundRect">
            <a:avLst/>
          </a:prstGeom>
          <a:solidFill>
            <a:srgbClr val="C8C8C8">
              <a:alpha val="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1060045" y="1203674"/>
            <a:ext cx="2053771" cy="8307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smtClean="0"/>
              <a:t>2DIN System</a:t>
            </a:r>
            <a:endParaRPr lang="ja-JP" altLang="en-US" sz="2400" dirty="0"/>
          </a:p>
        </p:txBody>
      </p:sp>
      <p:sp>
        <p:nvSpPr>
          <p:cNvPr id="10" name="コンテンツ プレースホルダー 1"/>
          <p:cNvSpPr txBox="1">
            <a:spLocks/>
          </p:cNvSpPr>
          <p:nvPr/>
        </p:nvSpPr>
        <p:spPr>
          <a:xfrm>
            <a:off x="4442490" y="729810"/>
            <a:ext cx="4636352" cy="664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Integrated Infotainment System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026030" y="1761393"/>
            <a:ext cx="1744570" cy="940272"/>
            <a:chOff x="3635896" y="2564904"/>
            <a:chExt cx="1224136" cy="648072"/>
          </a:xfrm>
        </p:grpSpPr>
        <p:sp>
          <p:nvSpPr>
            <p:cNvPr id="12" name="直方体 11"/>
            <p:cNvSpPr/>
            <p:nvPr/>
          </p:nvSpPr>
          <p:spPr>
            <a:xfrm>
              <a:off x="3635896" y="2564904"/>
              <a:ext cx="1224136" cy="648072"/>
            </a:xfrm>
            <a:prstGeom prst="cube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36000" tIns="36000" rIns="36000" bIns="36000" rtlCol="0" anchor="t"/>
            <a:lstStyle/>
            <a:p>
              <a:pPr algn="ctr" defTabSz="925104"/>
              <a:endPara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 defTabSz="925104"/>
              <a:endPara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 defTabSz="925104"/>
              <a:endPara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635896" y="2886270"/>
              <a:ext cx="1062310" cy="144016"/>
            </a:xfrm>
            <a:prstGeom prst="rect">
              <a:avLst/>
            </a:prstGeom>
            <a:noFill/>
            <a:ln w="635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/>
            <a:lstStyle/>
            <a:p>
              <a:pPr algn="ctr" defTabSz="925104"/>
              <a:endParaRPr lang="ja-JP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020164" y="2859772"/>
              <a:ext cx="293772" cy="170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25104"/>
              <a:r>
                <a:rPr lang="en-US" altLang="ja-JP" sz="700" dirty="0" smtClean="0">
                  <a:solidFill>
                    <a:prstClr val="black"/>
                  </a:solidFill>
                </a:rPr>
                <a:t>H/U</a:t>
              </a:r>
              <a:endParaRPr lang="ja-JP" altLang="en-US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026030" y="1942834"/>
            <a:ext cx="1416904" cy="765669"/>
            <a:chOff x="1908408" y="1828066"/>
            <a:chExt cx="715962" cy="361155"/>
          </a:xfrm>
        </p:grpSpPr>
        <p:sp>
          <p:nvSpPr>
            <p:cNvPr id="16" name="片側の 2 つの角を丸めた四角形 15"/>
            <p:cNvSpPr/>
            <p:nvPr/>
          </p:nvSpPr>
          <p:spPr bwMode="auto">
            <a:xfrm>
              <a:off x="1908408" y="1828066"/>
              <a:ext cx="715962" cy="361155"/>
            </a:xfrm>
            <a:prstGeom prst="round2Same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1979846" y="1878334"/>
              <a:ext cx="573088" cy="280458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kumimoji="0" lang="ja-JP" altLang="en-US" sz="1200" kern="0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18" name="直線コネクタ 17"/>
          <p:cNvCxnSpPr>
            <a:stCxn id="59" idx="3"/>
            <a:endCxn id="20" idx="2"/>
          </p:cNvCxnSpPr>
          <p:nvPr/>
        </p:nvCxnSpPr>
        <p:spPr>
          <a:xfrm>
            <a:off x="5667798" y="2513086"/>
            <a:ext cx="648297" cy="0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6316095" y="2175103"/>
            <a:ext cx="1003346" cy="540772"/>
            <a:chOff x="6027467" y="4301320"/>
            <a:chExt cx="1003346" cy="540772"/>
          </a:xfrm>
        </p:grpSpPr>
        <p:sp>
          <p:nvSpPr>
            <p:cNvPr id="20" name="直方体 19"/>
            <p:cNvSpPr/>
            <p:nvPr/>
          </p:nvSpPr>
          <p:spPr>
            <a:xfrm>
              <a:off x="6027467" y="4301320"/>
              <a:ext cx="1003346" cy="540772"/>
            </a:xfrm>
            <a:prstGeom prst="cube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36000" tIns="36000" rIns="36000" bIns="36000" rtlCol="0" anchor="t"/>
            <a:lstStyle/>
            <a:p>
              <a:pPr algn="ctr" defTabSz="925104"/>
              <a:endPara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 defTabSz="925104"/>
              <a:endPara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 defTabSz="925104"/>
              <a:endPara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266614" y="4507004"/>
              <a:ext cx="4171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25104"/>
              <a:r>
                <a:rPr lang="en-US" altLang="ja-JP" sz="1100" dirty="0">
                  <a:solidFill>
                    <a:prstClr val="black"/>
                  </a:solidFill>
                </a:rPr>
                <a:t>H/U</a:t>
              </a:r>
              <a:endParaRPr lang="ja-JP" altLang="en-US" sz="11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22" name="グループ化 50"/>
          <p:cNvGrpSpPr>
            <a:grpSpLocks/>
          </p:cNvGrpSpPr>
          <p:nvPr/>
        </p:nvGrpSpPr>
        <p:grpSpPr bwMode="auto">
          <a:xfrm>
            <a:off x="6238395" y="3130049"/>
            <a:ext cx="357864" cy="353219"/>
            <a:chOff x="3484916" y="3121048"/>
            <a:chExt cx="540060" cy="632782"/>
          </a:xfrm>
        </p:grpSpPr>
        <p:sp>
          <p:nvSpPr>
            <p:cNvPr id="23" name="片側の 2 つの角を丸めた四角形 22"/>
            <p:cNvSpPr/>
            <p:nvPr/>
          </p:nvSpPr>
          <p:spPr bwMode="auto">
            <a:xfrm>
              <a:off x="3485936" y="3123419"/>
              <a:ext cx="539040" cy="630411"/>
            </a:xfrm>
            <a:prstGeom prst="round2Same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24" name="直線コネクタ 53"/>
            <p:cNvCxnSpPr>
              <a:cxnSpLocks noChangeShapeType="1"/>
              <a:stCxn id="23" idx="2"/>
              <a:endCxn id="23" idx="0"/>
            </p:cNvCxnSpPr>
            <p:nvPr/>
          </p:nvCxnSpPr>
          <p:spPr bwMode="auto">
            <a:xfrm>
              <a:off x="3484916" y="3438937"/>
              <a:ext cx="54006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コネクタ 54"/>
            <p:cNvCxnSpPr>
              <a:cxnSpLocks noChangeShapeType="1"/>
            </p:cNvCxnSpPr>
            <p:nvPr/>
          </p:nvCxnSpPr>
          <p:spPr bwMode="auto">
            <a:xfrm>
              <a:off x="3646934" y="3124044"/>
              <a:ext cx="0" cy="48876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コネクタ 55"/>
            <p:cNvCxnSpPr>
              <a:cxnSpLocks noChangeShapeType="1"/>
            </p:cNvCxnSpPr>
            <p:nvPr/>
          </p:nvCxnSpPr>
          <p:spPr bwMode="auto">
            <a:xfrm>
              <a:off x="3862958" y="3121048"/>
              <a:ext cx="0" cy="48876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円/楕円 26"/>
            <p:cNvSpPr/>
            <p:nvPr/>
          </p:nvSpPr>
          <p:spPr bwMode="auto">
            <a:xfrm>
              <a:off x="3576974" y="3350936"/>
              <a:ext cx="359359" cy="360235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8465677" y="2377893"/>
            <a:ext cx="372076" cy="590987"/>
            <a:chOff x="5163989" y="3205145"/>
            <a:chExt cx="247125" cy="468000"/>
          </a:xfrm>
          <a:solidFill>
            <a:srgbClr val="FFFFFF"/>
          </a:solidFill>
        </p:grpSpPr>
        <p:sp>
          <p:nvSpPr>
            <p:cNvPr id="29" name="台形 28"/>
            <p:cNvSpPr/>
            <p:nvPr/>
          </p:nvSpPr>
          <p:spPr bwMode="auto">
            <a:xfrm rot="16200000">
              <a:off x="5105114" y="3367145"/>
              <a:ext cx="468000" cy="144000"/>
            </a:xfrm>
            <a:prstGeom prst="trapezoid">
              <a:avLst>
                <a:gd name="adj" fmla="val 85671"/>
              </a:avLst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5163989" y="3340832"/>
              <a:ext cx="108000" cy="216276"/>
            </a:xfrm>
            <a:prstGeom prst="rect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179114" y="1113257"/>
            <a:ext cx="1224248" cy="707737"/>
            <a:chOff x="1908408" y="1828066"/>
            <a:chExt cx="715962" cy="361155"/>
          </a:xfrm>
        </p:grpSpPr>
        <p:sp>
          <p:nvSpPr>
            <p:cNvPr id="32" name="片側の 2 つの角を丸めた四角形 31"/>
            <p:cNvSpPr/>
            <p:nvPr/>
          </p:nvSpPr>
          <p:spPr bwMode="auto">
            <a:xfrm>
              <a:off x="1908408" y="1828066"/>
              <a:ext cx="715962" cy="361155"/>
            </a:xfrm>
            <a:prstGeom prst="round2Same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 bwMode="auto">
            <a:xfrm>
              <a:off x="1979846" y="1878334"/>
              <a:ext cx="573088" cy="280458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kumimoji="0" lang="ja-JP" altLang="en-US" sz="1200" kern="0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4841180" y="1105166"/>
            <a:ext cx="1224248" cy="707737"/>
            <a:chOff x="1908408" y="1828066"/>
            <a:chExt cx="715962" cy="361155"/>
          </a:xfrm>
        </p:grpSpPr>
        <p:sp>
          <p:nvSpPr>
            <p:cNvPr id="35" name="片側の 2 つの角を丸めた四角形 34"/>
            <p:cNvSpPr/>
            <p:nvPr/>
          </p:nvSpPr>
          <p:spPr bwMode="auto">
            <a:xfrm>
              <a:off x="1908408" y="1828066"/>
              <a:ext cx="715962" cy="361155"/>
            </a:xfrm>
            <a:prstGeom prst="round2Same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 bwMode="auto">
            <a:xfrm>
              <a:off x="1979846" y="1878334"/>
              <a:ext cx="573088" cy="280458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kumimoji="0" lang="ja-JP" altLang="en-US" sz="1200" kern="0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37" name="直線コネクタ 696"/>
          <p:cNvCxnSpPr/>
          <p:nvPr/>
        </p:nvCxnSpPr>
        <p:spPr>
          <a:xfrm rot="16200000" flipV="1">
            <a:off x="5856165" y="1454002"/>
            <a:ext cx="362200" cy="1080000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/>
          <p:cNvGrpSpPr/>
          <p:nvPr/>
        </p:nvGrpSpPr>
        <p:grpSpPr>
          <a:xfrm>
            <a:off x="7831015" y="1834593"/>
            <a:ext cx="936359" cy="488947"/>
            <a:chOff x="7677918" y="3320071"/>
            <a:chExt cx="789840" cy="412438"/>
          </a:xfrm>
        </p:grpSpPr>
        <p:sp>
          <p:nvSpPr>
            <p:cNvPr id="39" name="片側の 2 つの角を丸めた四角形 38"/>
            <p:cNvSpPr/>
            <p:nvPr/>
          </p:nvSpPr>
          <p:spPr>
            <a:xfrm>
              <a:off x="7677918" y="3350551"/>
              <a:ext cx="738694" cy="381958"/>
            </a:xfrm>
            <a:prstGeom prst="round2SameRect">
              <a:avLst>
                <a:gd name="adj1" fmla="val 34833"/>
                <a:gd name="adj2" fmla="val 0"/>
              </a:avLst>
            </a:prstGeom>
            <a:solidFill>
              <a:schemeClr val="accent1">
                <a:alpha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034440" y="332007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78EBFA"/>
                  </a:solidFill>
                </a:rPr>
                <a:t>5</a:t>
              </a:r>
              <a:r>
                <a:rPr kumimoji="1" lang="en-US" altLang="ja-JP" sz="1600" dirty="0" smtClean="0">
                  <a:solidFill>
                    <a:srgbClr val="78EBFA"/>
                  </a:solidFill>
                </a:rPr>
                <a:t>0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031420" y="3500166"/>
              <a:ext cx="4363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solidFill>
                    <a:srgbClr val="78EBFA"/>
                  </a:solidFill>
                </a:rPr>
                <a:t>km/h</a:t>
              </a:r>
              <a:endParaRPr kumimoji="1" lang="en-US" altLang="ja-JP" dirty="0" smtClean="0">
                <a:solidFill>
                  <a:srgbClr val="78EBFA"/>
                </a:solidFill>
              </a:endParaRPr>
            </a:p>
          </p:txBody>
        </p:sp>
        <p:sp>
          <p:nvSpPr>
            <p:cNvPr id="42" name="曲折矢印 41"/>
            <p:cNvSpPr/>
            <p:nvPr/>
          </p:nvSpPr>
          <p:spPr>
            <a:xfrm flipH="1">
              <a:off x="7825230" y="3413669"/>
              <a:ext cx="209210" cy="255721"/>
            </a:xfrm>
            <a:prstGeom prst="bentArrow">
              <a:avLst>
                <a:gd name="adj1" fmla="val 23862"/>
                <a:gd name="adj2" fmla="val 25000"/>
                <a:gd name="adj3" fmla="val 37520"/>
                <a:gd name="adj4" fmla="val 49959"/>
              </a:avLst>
            </a:prstGeom>
            <a:solidFill>
              <a:srgbClr val="78EB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7803984" y="2533712"/>
            <a:ext cx="592114" cy="25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298" tIns="32649" rIns="65298" bIns="32649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5104"/>
            <a:r>
              <a:rPr lang="en-US" altLang="ja-JP" dirty="0" smtClean="0">
                <a:solidFill>
                  <a:prstClr val="black"/>
                </a:solidFill>
              </a:rPr>
              <a:t>AMP</a:t>
            </a:r>
            <a:endParaRPr lang="ja-JP" altLang="en-US" dirty="0">
              <a:solidFill>
                <a:prstClr val="black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6972345" y="3168848"/>
            <a:ext cx="1050725" cy="328235"/>
            <a:chOff x="7381693" y="2191977"/>
            <a:chExt cx="893137" cy="279006"/>
          </a:xfrm>
        </p:grpSpPr>
        <p:sp>
          <p:nvSpPr>
            <p:cNvPr id="45" name="角丸四角形 44"/>
            <p:cNvSpPr/>
            <p:nvPr/>
          </p:nvSpPr>
          <p:spPr>
            <a:xfrm>
              <a:off x="7381693" y="2191977"/>
              <a:ext cx="893137" cy="279006"/>
            </a:xfrm>
            <a:prstGeom prst="roundRect">
              <a:avLst/>
            </a:prstGeom>
            <a:solidFill>
              <a:srgbClr val="555555"/>
            </a:solidFill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flipH="1">
              <a:off x="7429318" y="2298667"/>
              <a:ext cx="123372" cy="1233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7461501" y="2222467"/>
              <a:ext cx="684000" cy="36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 flipH="1">
              <a:off x="8102047" y="2298667"/>
              <a:ext cx="123372" cy="1233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グループ化 48"/>
            <p:cNvGrpSpPr/>
            <p:nvPr/>
          </p:nvGrpSpPr>
          <p:grpSpPr>
            <a:xfrm>
              <a:off x="7582673" y="2311377"/>
              <a:ext cx="490195" cy="97953"/>
              <a:chOff x="7471707" y="1294674"/>
              <a:chExt cx="490195" cy="97953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7471707" y="1294674"/>
                <a:ext cx="125664" cy="97953"/>
              </a:xfrm>
              <a:prstGeom prst="roundRect">
                <a:avLst/>
              </a:prstGeom>
              <a:solidFill>
                <a:srgbClr val="555555"/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x</a:t>
                </a:r>
                <a:endParaRPr kumimoji="1" lang="ja-JP" altLang="en-US" sz="3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55" name="角丸四角形 54"/>
              <p:cNvSpPr/>
              <p:nvPr/>
            </p:nvSpPr>
            <p:spPr>
              <a:xfrm>
                <a:off x="7593217" y="1294674"/>
                <a:ext cx="125664" cy="97953"/>
              </a:xfrm>
              <a:prstGeom prst="roundRect">
                <a:avLst/>
              </a:prstGeom>
              <a:solidFill>
                <a:srgbClr val="555555"/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x</a:t>
                </a:r>
                <a:endParaRPr kumimoji="1" lang="ja-JP" altLang="en-US" sz="3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56" name="角丸四角形 55"/>
              <p:cNvSpPr/>
              <p:nvPr/>
            </p:nvSpPr>
            <p:spPr>
              <a:xfrm>
                <a:off x="7714727" y="1294674"/>
                <a:ext cx="125664" cy="97953"/>
              </a:xfrm>
              <a:prstGeom prst="roundRect">
                <a:avLst/>
              </a:prstGeom>
              <a:solidFill>
                <a:srgbClr val="555555"/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x</a:t>
                </a:r>
                <a:endParaRPr kumimoji="1" lang="ja-JP" altLang="en-US" sz="3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>
              <a:xfrm>
                <a:off x="7836238" y="1294674"/>
                <a:ext cx="125664" cy="97953"/>
              </a:xfrm>
              <a:prstGeom prst="roundRect">
                <a:avLst/>
              </a:prstGeom>
              <a:solidFill>
                <a:srgbClr val="555555"/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x</a:t>
                </a:r>
                <a:endParaRPr kumimoji="1" lang="ja-JP" altLang="en-US" sz="3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8161351" y="2217705"/>
              <a:ext cx="61687" cy="48977"/>
              <a:chOff x="8398288" y="1884568"/>
              <a:chExt cx="61687" cy="48977"/>
            </a:xfrm>
          </p:grpSpPr>
          <p:sp>
            <p:nvSpPr>
              <p:cNvPr id="51" name="角丸四角形 50"/>
              <p:cNvSpPr/>
              <p:nvPr/>
            </p:nvSpPr>
            <p:spPr>
              <a:xfrm>
                <a:off x="8398288" y="1884568"/>
                <a:ext cx="61687" cy="48977"/>
              </a:xfrm>
              <a:prstGeom prst="roundRect">
                <a:avLst/>
              </a:prstGeom>
              <a:solidFill>
                <a:srgbClr val="555555"/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8416531" y="1917902"/>
                <a:ext cx="25200" cy="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二等辺三角形 52"/>
              <p:cNvSpPr/>
              <p:nvPr/>
            </p:nvSpPr>
            <p:spPr>
              <a:xfrm>
                <a:off x="8416531" y="1894149"/>
                <a:ext cx="25200" cy="18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8" name="グループ化 57"/>
          <p:cNvGrpSpPr/>
          <p:nvPr/>
        </p:nvGrpSpPr>
        <p:grpSpPr>
          <a:xfrm>
            <a:off x="4439197" y="1873156"/>
            <a:ext cx="1228601" cy="1144666"/>
            <a:chOff x="4150569" y="3999373"/>
            <a:chExt cx="1228601" cy="1144666"/>
          </a:xfrm>
        </p:grpSpPr>
        <p:sp>
          <p:nvSpPr>
            <p:cNvPr id="59" name="角丸四角形 58"/>
            <p:cNvSpPr/>
            <p:nvPr/>
          </p:nvSpPr>
          <p:spPr>
            <a:xfrm>
              <a:off x="4659976" y="4468314"/>
              <a:ext cx="719194" cy="341978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25104"/>
              <a:r>
                <a:rPr lang="en-US" altLang="ja-JP" sz="1100" dirty="0" smtClean="0">
                  <a:solidFill>
                    <a:prstClr val="black"/>
                  </a:solidFill>
                </a:rPr>
                <a:t>DCM/TCU</a:t>
              </a:r>
              <a:endParaRPr lang="en-US" altLang="ja-JP" sz="700" dirty="0">
                <a:solidFill>
                  <a:prstClr val="black"/>
                </a:solidFill>
              </a:endParaRPr>
            </a:p>
          </p:txBody>
        </p:sp>
        <p:grpSp>
          <p:nvGrpSpPr>
            <p:cNvPr id="60" name="グループ化 59"/>
            <p:cNvGrpSpPr/>
            <p:nvPr/>
          </p:nvGrpSpPr>
          <p:grpSpPr>
            <a:xfrm rot="14967589">
              <a:off x="4150041" y="3999901"/>
              <a:ext cx="1144666" cy="1143610"/>
              <a:chOff x="7526240" y="1026713"/>
              <a:chExt cx="1144666" cy="1143610"/>
            </a:xfrm>
          </p:grpSpPr>
          <p:sp>
            <p:nvSpPr>
              <p:cNvPr id="61" name="アーチ 60"/>
              <p:cNvSpPr/>
              <p:nvPr/>
            </p:nvSpPr>
            <p:spPr>
              <a:xfrm>
                <a:off x="7629590" y="1151693"/>
                <a:ext cx="900830" cy="900000"/>
              </a:xfrm>
              <a:prstGeom prst="blockArc">
                <a:avLst>
                  <a:gd name="adj1" fmla="val 16743129"/>
                  <a:gd name="adj2" fmla="val 21201454"/>
                  <a:gd name="adj3" fmla="val 70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アーチ 61"/>
              <p:cNvSpPr/>
              <p:nvPr/>
            </p:nvSpPr>
            <p:spPr>
              <a:xfrm>
                <a:off x="7750956" y="1293950"/>
                <a:ext cx="633574" cy="632990"/>
              </a:xfrm>
              <a:prstGeom prst="blockArc">
                <a:avLst>
                  <a:gd name="adj1" fmla="val 16853204"/>
                  <a:gd name="adj2" fmla="val 21234139"/>
                  <a:gd name="adj3" fmla="val 90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アーチ 62"/>
              <p:cNvSpPr/>
              <p:nvPr/>
            </p:nvSpPr>
            <p:spPr>
              <a:xfrm>
                <a:off x="7526240" y="1026713"/>
                <a:ext cx="1144666" cy="1143610"/>
              </a:xfrm>
              <a:prstGeom prst="blockArc">
                <a:avLst>
                  <a:gd name="adj1" fmla="val 16670603"/>
                  <a:gd name="adj2" fmla="val 21261584"/>
                  <a:gd name="adj3" fmla="val 508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4" name="カギ線コネクタ 63"/>
          <p:cNvCxnSpPr>
            <a:stCxn id="20" idx="5"/>
          </p:cNvCxnSpPr>
          <p:nvPr/>
        </p:nvCxnSpPr>
        <p:spPr>
          <a:xfrm flipV="1">
            <a:off x="7319441" y="2154644"/>
            <a:ext cx="484543" cy="2232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カギ線コネクタ 64"/>
          <p:cNvCxnSpPr/>
          <p:nvPr/>
        </p:nvCxnSpPr>
        <p:spPr>
          <a:xfrm rot="16200000" flipH="1">
            <a:off x="6967505" y="2720717"/>
            <a:ext cx="491250" cy="481569"/>
          </a:xfrm>
          <a:prstGeom prst="bentConnector3">
            <a:avLst>
              <a:gd name="adj1" fmla="val 482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カギ線コネクタ 65"/>
          <p:cNvCxnSpPr>
            <a:endCxn id="43" idx="1"/>
          </p:cNvCxnSpPr>
          <p:nvPr/>
        </p:nvCxnSpPr>
        <p:spPr>
          <a:xfrm>
            <a:off x="7319441" y="2493463"/>
            <a:ext cx="484543" cy="1664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カギ線コネクタ 66"/>
          <p:cNvCxnSpPr>
            <a:stCxn id="20" idx="3"/>
            <a:endCxn id="23" idx="3"/>
          </p:cNvCxnSpPr>
          <p:nvPr/>
        </p:nvCxnSpPr>
        <p:spPr>
          <a:xfrm rot="5400000">
            <a:off x="6376171" y="2757370"/>
            <a:ext cx="415497" cy="3325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96"/>
          <p:cNvCxnSpPr/>
          <p:nvPr/>
        </p:nvCxnSpPr>
        <p:spPr>
          <a:xfrm rot="16200000" flipV="1">
            <a:off x="6611239" y="2001019"/>
            <a:ext cx="360000" cy="1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389781" y="4075265"/>
            <a:ext cx="8553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If </a:t>
            </a:r>
            <a:r>
              <a:rPr lang="en-US" altLang="ja-JP" sz="2400" dirty="0" smtClean="0"/>
              <a:t>AGL </a:t>
            </a:r>
            <a:r>
              <a:rPr lang="en-US" altLang="ja-JP" sz="2400" dirty="0"/>
              <a:t>can work on both systems, </a:t>
            </a:r>
            <a:r>
              <a:rPr lang="en-US" altLang="ja-JP" sz="2400" dirty="0" smtClean="0"/>
              <a:t> (just like laptop and desktop)</a:t>
            </a:r>
          </a:p>
          <a:p>
            <a:r>
              <a:rPr lang="en-US" altLang="ja-JP" sz="2400" dirty="0" smtClean="0"/>
              <a:t>it will solve the problem of the current IVI development workload.</a:t>
            </a:r>
            <a:endParaRPr kumimoji="1" lang="ja-JP" altLang="en-US" sz="2400" dirty="0"/>
          </a:p>
        </p:txBody>
      </p:sp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24" y="3027425"/>
            <a:ext cx="1571040" cy="10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屈折矢印 1"/>
          <p:cNvSpPr/>
          <p:nvPr/>
        </p:nvSpPr>
        <p:spPr>
          <a:xfrm>
            <a:off x="4666528" y="3309315"/>
            <a:ext cx="743538" cy="6296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dirty="0" smtClean="0">
              <a:latin typeface="Interstate Mazda Regular" pitchFamily="2" charset="0"/>
              <a:ea typeface="Noto Sans CJK JP Regular" pitchFamily="34" charset="-128"/>
            </a:endParaRPr>
          </a:p>
        </p:txBody>
      </p:sp>
      <p:sp>
        <p:nvSpPr>
          <p:cNvPr id="73" name="屈折矢印 72"/>
          <p:cNvSpPr/>
          <p:nvPr/>
        </p:nvSpPr>
        <p:spPr>
          <a:xfrm flipH="1">
            <a:off x="2156161" y="3294496"/>
            <a:ext cx="767628" cy="6296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dirty="0" smtClean="0">
              <a:latin typeface="Interstate Mazda Regular" pitchFamily="2" charset="0"/>
              <a:ea typeface="Noto Sans CJK JP Regula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9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E0E598-B7EE-4B4F-9081-A53D8AD4939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37274" y="160075"/>
            <a:ext cx="9059126" cy="345600"/>
          </a:xfrm>
        </p:spPr>
        <p:txBody>
          <a:bodyPr>
            <a:noAutofit/>
          </a:bodyPr>
          <a:lstStyle/>
          <a:p>
            <a:r>
              <a:rPr lang="en-US" altLang="ja-JP" sz="2800" b="1" dirty="0" smtClean="0"/>
              <a:t>Example of System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Architecture</a:t>
            </a:r>
            <a:br>
              <a:rPr lang="en-US" altLang="ja-JP" sz="2800" b="1" dirty="0" smtClean="0"/>
            </a:b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compatible 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with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various combinations of peripherals.</a:t>
            </a:r>
            <a:endParaRPr kumimoji="1" lang="ja-JP" altLang="en-US" dirty="0"/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6"/>
          </p:nvPr>
        </p:nvSpPr>
        <p:spPr>
          <a:xfrm>
            <a:off x="4806578" y="4869656"/>
            <a:ext cx="4217253" cy="273844"/>
          </a:xfrm>
        </p:spPr>
        <p:txBody>
          <a:bodyPr/>
          <a:lstStyle/>
          <a:p>
            <a:pPr>
              <a:defRPr/>
            </a:pPr>
            <a:r>
              <a:rPr lang="en-US" altLang="ja-JP" sz="1400" dirty="0" smtClean="0"/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©</a:t>
            </a:r>
            <a:r>
              <a:rPr lang="ja-JP" altLang="en-US" sz="1400" dirty="0" smtClean="0">
                <a:latin typeface="Interstate Mazda Light" pitchFamily="2" charset="0"/>
              </a:rPr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Mazda Motor Corporation  </a:t>
            </a:r>
            <a:r>
              <a:rPr lang="en-US" altLang="ja-JP" sz="1000" dirty="0" smtClean="0">
                <a:latin typeface="Interstate Mazda Light" pitchFamily="2" charset="0"/>
              </a:rPr>
              <a:t>│</a:t>
            </a:r>
            <a:endParaRPr lang="ja-JP" altLang="en-US" sz="1000" dirty="0">
              <a:latin typeface="Interstate Mazda Light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76" y="659940"/>
            <a:ext cx="6290524" cy="449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689376" y="615254"/>
            <a:ext cx="7279819" cy="4331160"/>
            <a:chOff x="292010" y="1675883"/>
            <a:chExt cx="8136713" cy="4677469"/>
          </a:xfrm>
        </p:grpSpPr>
        <p:sp>
          <p:nvSpPr>
            <p:cNvPr id="18" name="正方形/長方形 17"/>
            <p:cNvSpPr/>
            <p:nvPr/>
          </p:nvSpPr>
          <p:spPr>
            <a:xfrm>
              <a:off x="292010" y="4638406"/>
              <a:ext cx="7981043" cy="1714946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806138" y="1675883"/>
              <a:ext cx="2466915" cy="296252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92010" y="1675883"/>
              <a:ext cx="2315027" cy="2962523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359400" y="4758370"/>
              <a:ext cx="3069323" cy="1475018"/>
            </a:xfrm>
            <a:prstGeom prst="rect">
              <a:avLst/>
            </a:prstGeom>
            <a:solidFill>
              <a:srgbClr val="0070C0">
                <a:alpha val="73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>
                  <a:solidFill>
                    <a:schemeClr val="bg1"/>
                  </a:solidFill>
                </a:rPr>
                <a:t>Various </a:t>
              </a:r>
              <a:r>
                <a:rPr lang="en-US" altLang="ja-JP" sz="3200" dirty="0">
                  <a:solidFill>
                    <a:schemeClr val="bg1"/>
                  </a:solidFill>
                </a:rPr>
                <a:t>hardware requirements</a:t>
              </a:r>
              <a:endParaRPr kumimoji="1" lang="ja-JP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44759" y="665787"/>
            <a:ext cx="5031462" cy="2598113"/>
            <a:chOff x="-377771" y="1675883"/>
            <a:chExt cx="5737171" cy="2962523"/>
          </a:xfrm>
        </p:grpSpPr>
        <p:sp>
          <p:nvSpPr>
            <p:cNvPr id="23" name="下矢印 22"/>
            <p:cNvSpPr/>
            <p:nvPr/>
          </p:nvSpPr>
          <p:spPr>
            <a:xfrm rot="17961805">
              <a:off x="2564655" y="1618241"/>
              <a:ext cx="733969" cy="1076510"/>
            </a:xfrm>
            <a:prstGeom prst="downArrow">
              <a:avLst/>
            </a:prstGeom>
            <a:solidFill>
              <a:srgbClr val="FF0000">
                <a:alpha val="8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788857" y="1675883"/>
              <a:ext cx="2570543" cy="2962523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-377771" y="1843515"/>
              <a:ext cx="3025759" cy="1683378"/>
            </a:xfrm>
            <a:prstGeom prst="rect">
              <a:avLst/>
            </a:prstGeom>
            <a:solidFill>
              <a:srgbClr val="FF0000">
                <a:alpha val="73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bg1"/>
                  </a:solidFill>
                </a:rPr>
                <a:t>Common requirements</a:t>
              </a: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3" y="4146316"/>
            <a:ext cx="1033524" cy="68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3" y="4146316"/>
            <a:ext cx="1033524" cy="68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E0E598-B7EE-4B4F-9081-A53D8AD4939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37275" y="160075"/>
            <a:ext cx="7629840" cy="345600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Define Reference Hardware A</a:t>
            </a:r>
            <a:r>
              <a:rPr lang="ja-JP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rchitecture </a:t>
            </a:r>
            <a:endParaRPr kumimoji="1" lang="ja-JP" altLang="en-US" sz="2800" dirty="0"/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6"/>
          </p:nvPr>
        </p:nvSpPr>
        <p:spPr>
          <a:xfrm>
            <a:off x="4742597" y="4861323"/>
            <a:ext cx="4217253" cy="273844"/>
          </a:xfrm>
        </p:spPr>
        <p:txBody>
          <a:bodyPr/>
          <a:lstStyle/>
          <a:p>
            <a:pPr>
              <a:defRPr/>
            </a:pPr>
            <a:r>
              <a:rPr lang="en-US" altLang="ja-JP" sz="1400" dirty="0" smtClean="0"/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©</a:t>
            </a:r>
            <a:r>
              <a:rPr lang="ja-JP" altLang="en-US" sz="1400" dirty="0" smtClean="0">
                <a:latin typeface="Interstate Mazda Light" pitchFamily="2" charset="0"/>
              </a:rPr>
              <a:t> </a:t>
            </a:r>
            <a:r>
              <a:rPr lang="en-US" altLang="ja-JP" sz="1400" dirty="0" smtClean="0">
                <a:latin typeface="Interstate Mazda Light" pitchFamily="2" charset="0"/>
              </a:rPr>
              <a:t>Mazda Motor Corporation  </a:t>
            </a:r>
            <a:r>
              <a:rPr lang="en-US" altLang="ja-JP" sz="1000" dirty="0" smtClean="0">
                <a:latin typeface="Interstate Mazda Light" pitchFamily="2" charset="0"/>
              </a:rPr>
              <a:t>│</a:t>
            </a:r>
            <a:endParaRPr lang="ja-JP" altLang="en-US" sz="1000" dirty="0">
              <a:latin typeface="Interstate Mazda Light" pitchFamily="2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88" y="4411956"/>
            <a:ext cx="1410441" cy="70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116635" y="2342134"/>
            <a:ext cx="5908703" cy="273157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9" name="スライド番号プレースホルダー 4"/>
          <p:cNvSpPr txBox="1">
            <a:spLocks/>
          </p:cNvSpPr>
          <p:nvPr/>
        </p:nvSpPr>
        <p:spPr>
          <a:xfrm>
            <a:off x="8778241" y="4850772"/>
            <a:ext cx="36576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7F7F7F"/>
                </a:solidFill>
                <a:latin typeface="Arial" pitchFamily="34" charset="0"/>
                <a:ea typeface="Arial Unicode MS" panose="020B0604020202020204" pitchFamily="50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fld id="{B4D67CC9-980E-40D1-9E67-9D7757EC811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1096" y="2257939"/>
            <a:ext cx="2792736" cy="243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Reference 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Hardware</a:t>
            </a: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(for AGL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PF)</a:t>
            </a:r>
            <a:endParaRPr lang="en-US" altLang="ja-JP" sz="20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42974" y="2331961"/>
            <a:ext cx="2763918" cy="3604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Reference Hardware</a:t>
            </a: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(for luxury spec)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37263" y="2919857"/>
            <a:ext cx="1229386" cy="952776"/>
          </a:xfrm>
          <a:prstGeom prst="rect">
            <a:avLst/>
          </a:prstGeom>
          <a:solidFill>
            <a:srgbClr val="FF0000">
              <a:alpha val="16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Noto Sans Mono CJK JP Regular" pitchFamily="34" charset="-128"/>
              <a:ea typeface="Noto Sans Mono CJK JP Regular" pitchFamily="34" charset="-128"/>
            </a:endParaRPr>
          </a:p>
        </p:txBody>
      </p:sp>
      <p:sp>
        <p:nvSpPr>
          <p:cNvPr id="13" name="テキスト ボックス 134"/>
          <p:cNvSpPr txBox="1"/>
          <p:nvPr/>
        </p:nvSpPr>
        <p:spPr>
          <a:xfrm>
            <a:off x="695685" y="2928189"/>
            <a:ext cx="123207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Board</a:t>
            </a:r>
            <a:endParaRPr lang="en-US" altLang="ja-JP" sz="12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943601" y="3008455"/>
            <a:ext cx="1450295" cy="635345"/>
          </a:xfrm>
          <a:prstGeom prst="rect">
            <a:avLst/>
          </a:prstGeom>
          <a:solidFill>
            <a:srgbClr val="FF0000">
              <a:alpha val="16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Noto Sans Mono CJK JP Regular" pitchFamily="34" charset="-128"/>
              <a:ea typeface="Noto Sans Mono CJK JP Regular" pitchFamily="34" charset="-128"/>
            </a:endParaRPr>
          </a:p>
        </p:txBody>
      </p:sp>
      <p:sp>
        <p:nvSpPr>
          <p:cNvPr id="15" name="テキスト ボックス 134"/>
          <p:cNvSpPr txBox="1"/>
          <p:nvPr/>
        </p:nvSpPr>
        <p:spPr>
          <a:xfrm>
            <a:off x="3962402" y="3066334"/>
            <a:ext cx="137160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Main Board</a:t>
            </a:r>
            <a:endParaRPr lang="en-US" altLang="ja-JP" sz="9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943601" y="3806366"/>
            <a:ext cx="1450295" cy="951773"/>
          </a:xfrm>
          <a:prstGeom prst="rect">
            <a:avLst/>
          </a:prstGeom>
          <a:solidFill>
            <a:srgbClr val="0070C0">
              <a:alpha val="16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Noto Sans Mono CJK JP Regular" pitchFamily="34" charset="-128"/>
              <a:ea typeface="Noto Sans Mono CJK JP Regular" pitchFamily="34" charset="-128"/>
            </a:endParaRPr>
          </a:p>
        </p:txBody>
      </p:sp>
      <p:sp>
        <p:nvSpPr>
          <p:cNvPr id="17" name="テキスト ボックス 134"/>
          <p:cNvSpPr txBox="1"/>
          <p:nvPr/>
        </p:nvSpPr>
        <p:spPr>
          <a:xfrm>
            <a:off x="3962401" y="3817811"/>
            <a:ext cx="137160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Ext Board</a:t>
            </a:r>
            <a:endParaRPr lang="en-US" altLang="ja-JP" sz="8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4648200" y="3633259"/>
            <a:ext cx="0" cy="17310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" name="テキスト ボックス 18"/>
          <p:cNvSpPr txBox="1"/>
          <p:nvPr/>
        </p:nvSpPr>
        <p:spPr>
          <a:xfrm>
            <a:off x="6052956" y="2322435"/>
            <a:ext cx="2763918" cy="3604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Reference Hardware</a:t>
            </a: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(for compact spec)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2696" y="3519017"/>
            <a:ext cx="766994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Ethernet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71775" y="4339805"/>
            <a:ext cx="766994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Tuner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1355272" y="3857639"/>
            <a:ext cx="0" cy="491072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テキスト ボックス 134"/>
          <p:cNvSpPr txBox="1"/>
          <p:nvPr/>
        </p:nvSpPr>
        <p:spPr>
          <a:xfrm>
            <a:off x="1331522" y="3927298"/>
            <a:ext cx="51982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endParaRPr lang="en-US" altLang="ja-JP" kern="0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9872" y="4341304"/>
            <a:ext cx="766994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Deck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75092" y="4343561"/>
            <a:ext cx="766994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BT/Wi-Fi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420108" y="4195382"/>
            <a:ext cx="1818378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直線コネクタ 26"/>
          <p:cNvCxnSpPr/>
          <p:nvPr/>
        </p:nvCxnSpPr>
        <p:spPr>
          <a:xfrm>
            <a:off x="443369" y="4182332"/>
            <a:ext cx="0" cy="14782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8" name="直線コネクタ 27"/>
          <p:cNvCxnSpPr/>
          <p:nvPr/>
        </p:nvCxnSpPr>
        <p:spPr>
          <a:xfrm>
            <a:off x="2235328" y="4196709"/>
            <a:ext cx="0" cy="14782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正方形/長方形 28"/>
          <p:cNvSpPr/>
          <p:nvPr/>
        </p:nvSpPr>
        <p:spPr>
          <a:xfrm>
            <a:off x="2187912" y="3140663"/>
            <a:ext cx="766994" cy="16256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Display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1959365" y="3217079"/>
            <a:ext cx="217676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1" name="正方形/長方形 30"/>
          <p:cNvSpPr/>
          <p:nvPr/>
        </p:nvSpPr>
        <p:spPr>
          <a:xfrm>
            <a:off x="4269797" y="4053184"/>
            <a:ext cx="766994" cy="3019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AV control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processor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515922" y="4209151"/>
            <a:ext cx="6096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Ext Display</a:t>
            </a:r>
            <a:endParaRPr lang="ja-JP" altLang="en-US" sz="8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573072" y="4162660"/>
            <a:ext cx="6096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RSE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715000" y="3140359"/>
            <a:ext cx="4572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GPS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68373" y="3931054"/>
            <a:ext cx="592775" cy="1881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Display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241459" y="4039630"/>
            <a:ext cx="5334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Deck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238495" y="3808725"/>
            <a:ext cx="5334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Camera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269669" y="4415751"/>
            <a:ext cx="766994" cy="3019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controller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600989" y="4350986"/>
            <a:ext cx="383497" cy="1950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kern="0" dirty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…</a:t>
            </a:r>
            <a:endParaRPr lang="ja-JP" altLang="en-US" b="1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560103" y="3385757"/>
            <a:ext cx="766994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BT/Wi-Fi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238495" y="4270365"/>
            <a:ext cx="5334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Tuner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42" name="直線コネクタ 41"/>
          <p:cNvCxnSpPr>
            <a:endCxn id="37" idx="3"/>
          </p:cNvCxnSpPr>
          <p:nvPr/>
        </p:nvCxnSpPr>
        <p:spPr>
          <a:xfrm flipH="1" flipV="1">
            <a:off x="3771895" y="3906265"/>
            <a:ext cx="497774" cy="23090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3" name="直線コネクタ 42"/>
          <p:cNvCxnSpPr>
            <a:stCxn id="31" idx="1"/>
            <a:endCxn id="36" idx="3"/>
          </p:cNvCxnSpPr>
          <p:nvPr/>
        </p:nvCxnSpPr>
        <p:spPr>
          <a:xfrm flipH="1" flipV="1">
            <a:off x="3774859" y="4137171"/>
            <a:ext cx="494938" cy="67003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直線コネクタ 43"/>
          <p:cNvCxnSpPr>
            <a:endCxn id="41" idx="3"/>
          </p:cNvCxnSpPr>
          <p:nvPr/>
        </p:nvCxnSpPr>
        <p:spPr>
          <a:xfrm flipH="1">
            <a:off x="3771895" y="4286039"/>
            <a:ext cx="497774" cy="8186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5" name="直線コネクタ 44"/>
          <p:cNvCxnSpPr>
            <a:stCxn id="35" idx="1"/>
          </p:cNvCxnSpPr>
          <p:nvPr/>
        </p:nvCxnSpPr>
        <p:spPr>
          <a:xfrm flipH="1">
            <a:off x="5036792" y="4025153"/>
            <a:ext cx="531581" cy="11201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直線コネクタ 45"/>
          <p:cNvCxnSpPr>
            <a:stCxn id="33" idx="1"/>
            <a:endCxn id="31" idx="3"/>
          </p:cNvCxnSpPr>
          <p:nvPr/>
        </p:nvCxnSpPr>
        <p:spPr>
          <a:xfrm flipH="1" flipV="1">
            <a:off x="5036792" y="4204173"/>
            <a:ext cx="536281" cy="56027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7" name="直線コネクタ 46"/>
          <p:cNvCxnSpPr>
            <a:stCxn id="38" idx="2"/>
          </p:cNvCxnSpPr>
          <p:nvPr/>
        </p:nvCxnSpPr>
        <p:spPr>
          <a:xfrm flipH="1">
            <a:off x="4648202" y="4717729"/>
            <a:ext cx="4965" cy="217041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8" name="テキスト ボックス 134"/>
          <p:cNvSpPr txBox="1"/>
          <p:nvPr/>
        </p:nvSpPr>
        <p:spPr>
          <a:xfrm>
            <a:off x="4624933" y="4759502"/>
            <a:ext cx="51982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CAN</a:t>
            </a:r>
            <a:endParaRPr lang="en-US" altLang="ja-JP" kern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0" name="屈折矢印 49"/>
          <p:cNvSpPr/>
          <p:nvPr/>
        </p:nvSpPr>
        <p:spPr>
          <a:xfrm rot="10800000">
            <a:off x="1109690" y="1976512"/>
            <a:ext cx="6401226" cy="355448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1" name="屈折矢印 50"/>
          <p:cNvSpPr/>
          <p:nvPr/>
        </p:nvSpPr>
        <p:spPr>
          <a:xfrm rot="10800000" flipH="1">
            <a:off x="6830473" y="1976510"/>
            <a:ext cx="1036642" cy="34592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914333" y="3002648"/>
            <a:ext cx="1252449" cy="919037"/>
          </a:xfrm>
          <a:prstGeom prst="rect">
            <a:avLst/>
          </a:prstGeom>
          <a:solidFill>
            <a:srgbClr val="FF0000">
              <a:alpha val="16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Noto Sans Mono CJK JP Regular" pitchFamily="34" charset="-128"/>
              <a:ea typeface="Noto Sans Mono CJK JP Regular" pitchFamily="34" charset="-128"/>
            </a:endParaRPr>
          </a:p>
        </p:txBody>
      </p:sp>
      <p:sp>
        <p:nvSpPr>
          <p:cNvPr id="53" name="テキスト ボックス 134"/>
          <p:cNvSpPr txBox="1"/>
          <p:nvPr/>
        </p:nvSpPr>
        <p:spPr>
          <a:xfrm>
            <a:off x="6849374" y="3034352"/>
            <a:ext cx="137160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Main Board</a:t>
            </a:r>
            <a:endParaRPr lang="en-US" altLang="ja-JP" sz="9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914333" y="4113445"/>
            <a:ext cx="1252449" cy="638888"/>
          </a:xfrm>
          <a:prstGeom prst="rect">
            <a:avLst/>
          </a:prstGeom>
          <a:solidFill>
            <a:srgbClr val="0070C0">
              <a:alpha val="16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Noto Sans Mono CJK JP Regular" pitchFamily="34" charset="-128"/>
              <a:ea typeface="Noto Sans Mono CJK JP Regular" pitchFamily="34" charset="-128"/>
            </a:endParaRPr>
          </a:p>
        </p:txBody>
      </p:sp>
      <p:sp>
        <p:nvSpPr>
          <p:cNvPr id="55" name="テキスト ボックス 134"/>
          <p:cNvSpPr txBox="1"/>
          <p:nvPr/>
        </p:nvSpPr>
        <p:spPr>
          <a:xfrm>
            <a:off x="6849373" y="4126105"/>
            <a:ext cx="137160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Ext Board</a:t>
            </a:r>
            <a:endParaRPr lang="en-US" altLang="ja-JP" sz="8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56" name="直線コネクタ 55"/>
          <p:cNvCxnSpPr>
            <a:stCxn id="54" idx="0"/>
            <a:endCxn id="52" idx="2"/>
          </p:cNvCxnSpPr>
          <p:nvPr/>
        </p:nvCxnSpPr>
        <p:spPr>
          <a:xfrm flipV="1">
            <a:off x="7540557" y="3921685"/>
            <a:ext cx="0" cy="19176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7" name="正方形/長方形 56"/>
          <p:cNvSpPr/>
          <p:nvPr/>
        </p:nvSpPr>
        <p:spPr>
          <a:xfrm>
            <a:off x="8325061" y="3237193"/>
            <a:ext cx="592775" cy="1881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Display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088844" y="3092242"/>
            <a:ext cx="5334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Deck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163621" y="4409945"/>
            <a:ext cx="766994" cy="3019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controller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530835" y="3636465"/>
            <a:ext cx="766994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BT/Wi-Fi</a:t>
            </a:r>
            <a:endParaRPr lang="ja-JP" altLang="en-US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085880" y="3322976"/>
            <a:ext cx="533400" cy="195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Tuner</a:t>
            </a:r>
            <a:endParaRPr lang="ja-JP" altLang="en-US" sz="1000" kern="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62" name="直線コネクタ 61"/>
          <p:cNvCxnSpPr>
            <a:endCxn id="58" idx="3"/>
          </p:cNvCxnSpPr>
          <p:nvPr/>
        </p:nvCxnSpPr>
        <p:spPr>
          <a:xfrm flipH="1" flipV="1">
            <a:off x="6622244" y="3189782"/>
            <a:ext cx="292088" cy="9754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3" name="直線コネクタ 62"/>
          <p:cNvCxnSpPr>
            <a:endCxn id="61" idx="3"/>
          </p:cNvCxnSpPr>
          <p:nvPr/>
        </p:nvCxnSpPr>
        <p:spPr>
          <a:xfrm flipH="1">
            <a:off x="6619280" y="3420516"/>
            <a:ext cx="295052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4" name="直線コネクタ 63"/>
          <p:cNvCxnSpPr>
            <a:stCxn id="57" idx="1"/>
          </p:cNvCxnSpPr>
          <p:nvPr/>
        </p:nvCxnSpPr>
        <p:spPr>
          <a:xfrm flipH="1">
            <a:off x="8166782" y="3331292"/>
            <a:ext cx="158279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5" name="直線コネクタ 64"/>
          <p:cNvCxnSpPr>
            <a:stCxn id="59" idx="2"/>
          </p:cNvCxnSpPr>
          <p:nvPr/>
        </p:nvCxnSpPr>
        <p:spPr>
          <a:xfrm flipH="1">
            <a:off x="7542154" y="4711922"/>
            <a:ext cx="4965" cy="217041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6" name="テキスト ボックス 134"/>
          <p:cNvSpPr txBox="1"/>
          <p:nvPr/>
        </p:nvSpPr>
        <p:spPr>
          <a:xfrm>
            <a:off x="7518885" y="4753696"/>
            <a:ext cx="51982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CAN</a:t>
            </a:r>
            <a:endParaRPr lang="en-US" altLang="ja-JP" kern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34" y="681245"/>
            <a:ext cx="2340853" cy="12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グループ化 67"/>
          <p:cNvGrpSpPr/>
          <p:nvPr/>
        </p:nvGrpSpPr>
        <p:grpSpPr>
          <a:xfrm>
            <a:off x="3154612" y="681245"/>
            <a:ext cx="2252022" cy="1254874"/>
            <a:chOff x="756739" y="1402865"/>
            <a:chExt cx="1486046" cy="862692"/>
          </a:xfrm>
        </p:grpSpPr>
        <p:sp>
          <p:nvSpPr>
            <p:cNvPr id="69" name="正方形/長方形 68"/>
            <p:cNvSpPr/>
            <p:nvPr/>
          </p:nvSpPr>
          <p:spPr>
            <a:xfrm>
              <a:off x="756739" y="1946239"/>
              <a:ext cx="1486046" cy="31931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775996" y="1407878"/>
              <a:ext cx="459332" cy="551613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756739" y="1402865"/>
              <a:ext cx="431051" cy="551613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3834987" y="743392"/>
            <a:ext cx="833761" cy="56529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955114" y="960715"/>
            <a:ext cx="2652560" cy="838253"/>
          </a:xfrm>
          <a:prstGeom prst="rect">
            <a:avLst/>
          </a:prstGeom>
          <a:solidFill>
            <a:srgbClr val="FF0000">
              <a:alpha val="7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Common Requirements</a:t>
            </a:r>
            <a:endParaRPr kumimoji="1"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屈折矢印 73"/>
          <p:cNvSpPr/>
          <p:nvPr/>
        </p:nvSpPr>
        <p:spPr>
          <a:xfrm rot="10800000" flipH="1">
            <a:off x="5036664" y="2142512"/>
            <a:ext cx="2330953" cy="303670"/>
          </a:xfrm>
          <a:prstGeom prst="bentUpArrow">
            <a:avLst>
              <a:gd name="adj1" fmla="val 28137"/>
              <a:gd name="adj2" fmla="val 25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5" name="下矢印 74"/>
          <p:cNvSpPr/>
          <p:nvPr/>
        </p:nvSpPr>
        <p:spPr>
          <a:xfrm>
            <a:off x="4938941" y="1801442"/>
            <a:ext cx="205812" cy="64474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6" name="下矢印 75"/>
          <p:cNvSpPr/>
          <p:nvPr/>
        </p:nvSpPr>
        <p:spPr>
          <a:xfrm>
            <a:off x="4172200" y="1514391"/>
            <a:ext cx="260948" cy="8434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601117" y="960715"/>
            <a:ext cx="2652560" cy="838253"/>
          </a:xfrm>
          <a:prstGeom prst="rect">
            <a:avLst/>
          </a:prstGeom>
          <a:solidFill>
            <a:srgbClr val="0070C0">
              <a:alpha val="7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Various hardware requirements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 rot="20095894">
            <a:off x="2736372" y="2211015"/>
            <a:ext cx="1164530" cy="25905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14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Tentative</a:t>
            </a:r>
            <a:endParaRPr lang="en-US" altLang="ja-JP" sz="14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7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37275" y="160075"/>
            <a:ext cx="7629840" cy="345600"/>
          </a:xfrm>
        </p:spPr>
        <p:txBody>
          <a:bodyPr>
            <a:noAutofit/>
          </a:bodyPr>
          <a:lstStyle/>
          <a:p>
            <a:r>
              <a:rPr lang="en-US" altLang="ja-JP" sz="2800" b="1" dirty="0" smtClean="0"/>
              <a:t>(a) Reference Hardware Specification Document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9437" y="932845"/>
            <a:ext cx="8360519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- Spec V0.1.0 (Open Draft)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was published on October 18, 2017.</a:t>
            </a:r>
          </a:p>
          <a:p>
            <a:r>
              <a:rPr lang="en-US" altLang="ja-JP" sz="1400" dirty="0" smtClean="0"/>
              <a:t>                   </a:t>
            </a:r>
            <a:r>
              <a:rPr lang="en-US" altLang="ja-JP" sz="1400" dirty="0" smtClean="0">
                <a:hlinkClick r:id="rId3"/>
              </a:rPr>
              <a:t>https</a:t>
            </a:r>
            <a:r>
              <a:rPr lang="en-US" altLang="ja-JP" sz="1400" dirty="0">
                <a:hlinkClick r:id="rId3"/>
              </a:rPr>
              <a:t>://wiki.automotivelinux.org/_media/eg-rhsa/agl_referencehardwarespec_v0.1.0_20171018.pdf</a:t>
            </a:r>
            <a:endParaRPr lang="en-US" altLang="ja-JP" sz="1400" dirty="0" smtClean="0"/>
          </a:p>
          <a:p>
            <a:endParaRPr lang="en-US" altLang="ja-JP" sz="1200" dirty="0" smtClean="0"/>
          </a:p>
          <a:p>
            <a:r>
              <a:rPr lang="en-US" altLang="ja-JP" sz="2000" dirty="0" smtClean="0"/>
              <a:t>     </a:t>
            </a:r>
            <a:r>
              <a:rPr lang="en-US" altLang="ja-JP" sz="2000" dirty="0" smtClean="0"/>
              <a:t>Major Policy : Main board and Extension board can be combined freely. 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2017059" y="2178425"/>
            <a:ext cx="1430869" cy="9579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Main Board</a:t>
            </a:r>
            <a:endParaRPr kumimoji="0" lang="en-US" altLang="ja-JP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(</a:t>
            </a:r>
            <a:r>
              <a:rPr kumimoji="0" lang="en-US" altLang="ja-JP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SoC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-A high grade)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74459" y="2178425"/>
            <a:ext cx="1430869" cy="9579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Main 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Board</a:t>
            </a:r>
            <a:endParaRPr kumimoji="0" lang="en-US" altLang="ja-JP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(</a:t>
            </a:r>
            <a:r>
              <a:rPr kumimoji="0" lang="en-US" altLang="ja-JP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SoC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-A low 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grade)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31859" y="2178425"/>
            <a:ext cx="1430869" cy="9579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Main 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Board</a:t>
            </a:r>
            <a:endParaRPr kumimoji="0" lang="en-US" altLang="ja-JP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(</a:t>
            </a:r>
            <a:r>
              <a:rPr kumimoji="0" lang="en-US" altLang="ja-JP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SoC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-B)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70721" y="3556747"/>
            <a:ext cx="1430869" cy="957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AGL Reference Ext Board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(compact)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27059" y="3623982"/>
            <a:ext cx="1430869" cy="95792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Ext Board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(for OEM-X)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356921" y="3623982"/>
            <a:ext cx="1430869" cy="95792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Ext Board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(for OEM-Y)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641921" y="3556747"/>
            <a:ext cx="1430869" cy="957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AGL Reference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Ext Board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(luxury)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227236" y="3091412"/>
            <a:ext cx="1073150" cy="462847"/>
          </a:xfrm>
          <a:prstGeom prst="wedgeRectCallout">
            <a:avLst>
              <a:gd name="adj1" fmla="val 68698"/>
              <a:gd name="adj2" fmla="val 27894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Scope of RHSA-EG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6" name="直線コネクタ 45"/>
          <p:cNvCxnSpPr>
            <a:stCxn id="7" idx="2"/>
            <a:endCxn id="16" idx="0"/>
          </p:cNvCxnSpPr>
          <p:nvPr/>
        </p:nvCxnSpPr>
        <p:spPr>
          <a:xfrm>
            <a:off x="6847294" y="3136350"/>
            <a:ext cx="1225062" cy="487632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" name="直線コネクタ 50"/>
          <p:cNvCxnSpPr>
            <a:stCxn id="5" idx="2"/>
            <a:endCxn id="8" idx="0"/>
          </p:cNvCxnSpPr>
          <p:nvPr/>
        </p:nvCxnSpPr>
        <p:spPr>
          <a:xfrm>
            <a:off x="2732494" y="3136350"/>
            <a:ext cx="1453662" cy="420397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直線コネクタ 51"/>
          <p:cNvCxnSpPr>
            <a:stCxn id="5" idx="2"/>
            <a:endCxn id="16" idx="0"/>
          </p:cNvCxnSpPr>
          <p:nvPr/>
        </p:nvCxnSpPr>
        <p:spPr>
          <a:xfrm>
            <a:off x="2732494" y="3136350"/>
            <a:ext cx="5339862" cy="487632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3" name="直線コネクタ 52"/>
          <p:cNvCxnSpPr>
            <a:stCxn id="8" idx="0"/>
            <a:endCxn id="6" idx="2"/>
          </p:cNvCxnSpPr>
          <p:nvPr/>
        </p:nvCxnSpPr>
        <p:spPr>
          <a:xfrm flipV="1">
            <a:off x="4186156" y="3136350"/>
            <a:ext cx="603738" cy="420397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4" name="直線コネクタ 53"/>
          <p:cNvCxnSpPr>
            <a:stCxn id="9" idx="0"/>
            <a:endCxn id="7" idx="2"/>
          </p:cNvCxnSpPr>
          <p:nvPr/>
        </p:nvCxnSpPr>
        <p:spPr>
          <a:xfrm flipV="1">
            <a:off x="6542494" y="3136350"/>
            <a:ext cx="304800" cy="487632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5" name="直線コネクタ 54"/>
          <p:cNvCxnSpPr>
            <a:stCxn id="9" idx="0"/>
            <a:endCxn id="6" idx="2"/>
          </p:cNvCxnSpPr>
          <p:nvPr/>
        </p:nvCxnSpPr>
        <p:spPr>
          <a:xfrm flipH="1" flipV="1">
            <a:off x="4789894" y="3136350"/>
            <a:ext cx="1752600" cy="487632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6" name="直線コネクタ 55"/>
          <p:cNvCxnSpPr>
            <a:stCxn id="8" idx="0"/>
            <a:endCxn id="7" idx="2"/>
          </p:cNvCxnSpPr>
          <p:nvPr/>
        </p:nvCxnSpPr>
        <p:spPr>
          <a:xfrm flipV="1">
            <a:off x="4186156" y="3136350"/>
            <a:ext cx="2661138" cy="420397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7" name="直線コネクタ 56"/>
          <p:cNvCxnSpPr>
            <a:stCxn id="6" idx="2"/>
            <a:endCxn id="16" idx="0"/>
          </p:cNvCxnSpPr>
          <p:nvPr/>
        </p:nvCxnSpPr>
        <p:spPr>
          <a:xfrm>
            <a:off x="4789894" y="3136350"/>
            <a:ext cx="3282462" cy="487632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9" name="直線コネクタ 58"/>
          <p:cNvCxnSpPr>
            <a:endCxn id="9" idx="0"/>
          </p:cNvCxnSpPr>
          <p:nvPr/>
        </p:nvCxnSpPr>
        <p:spPr>
          <a:xfrm>
            <a:off x="2732493" y="3136350"/>
            <a:ext cx="3810001" cy="487632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0" name="直線コネクタ 59"/>
          <p:cNvCxnSpPr>
            <a:stCxn id="5" idx="2"/>
            <a:endCxn id="20" idx="0"/>
          </p:cNvCxnSpPr>
          <p:nvPr/>
        </p:nvCxnSpPr>
        <p:spPr>
          <a:xfrm flipH="1">
            <a:off x="2357356" y="3136350"/>
            <a:ext cx="375138" cy="420397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1" name="直線コネクタ 60"/>
          <p:cNvCxnSpPr>
            <a:stCxn id="6" idx="2"/>
            <a:endCxn id="20" idx="0"/>
          </p:cNvCxnSpPr>
          <p:nvPr/>
        </p:nvCxnSpPr>
        <p:spPr>
          <a:xfrm flipH="1">
            <a:off x="2357356" y="3136350"/>
            <a:ext cx="2432538" cy="420397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2" name="直線コネクタ 61"/>
          <p:cNvCxnSpPr>
            <a:stCxn id="7" idx="2"/>
            <a:endCxn id="20" idx="0"/>
          </p:cNvCxnSpPr>
          <p:nvPr/>
        </p:nvCxnSpPr>
        <p:spPr>
          <a:xfrm flipH="1">
            <a:off x="2357356" y="3136350"/>
            <a:ext cx="4489938" cy="420397"/>
          </a:xfrm>
          <a:prstGeom prst="line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" name="フリーフォーム 23"/>
          <p:cNvSpPr/>
          <p:nvPr/>
        </p:nvSpPr>
        <p:spPr>
          <a:xfrm>
            <a:off x="1475876" y="2104606"/>
            <a:ext cx="6928536" cy="2588418"/>
          </a:xfrm>
          <a:custGeom>
            <a:avLst/>
            <a:gdLst>
              <a:gd name="connsiteX0" fmla="*/ 10160 w 6563360"/>
              <a:gd name="connsiteY0" fmla="*/ 0 h 2062480"/>
              <a:gd name="connsiteX1" fmla="*/ 10160 w 6563360"/>
              <a:gd name="connsiteY1" fmla="*/ 2062480 h 2062480"/>
              <a:gd name="connsiteX2" fmla="*/ 3901440 w 6563360"/>
              <a:gd name="connsiteY2" fmla="*/ 2062480 h 2062480"/>
              <a:gd name="connsiteX3" fmla="*/ 3901440 w 6563360"/>
              <a:gd name="connsiteY3" fmla="*/ 1046480 h 2062480"/>
              <a:gd name="connsiteX4" fmla="*/ 6563360 w 6563360"/>
              <a:gd name="connsiteY4" fmla="*/ 1046480 h 2062480"/>
              <a:gd name="connsiteX5" fmla="*/ 6563360 w 6563360"/>
              <a:gd name="connsiteY5" fmla="*/ 0 h 2062480"/>
              <a:gd name="connsiteX6" fmla="*/ 0 w 6563360"/>
              <a:gd name="connsiteY6" fmla="*/ 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3360" h="2062480">
                <a:moveTo>
                  <a:pt x="10160" y="0"/>
                </a:moveTo>
                <a:lnTo>
                  <a:pt x="10160" y="2062480"/>
                </a:lnTo>
                <a:lnTo>
                  <a:pt x="3901440" y="2062480"/>
                </a:lnTo>
                <a:lnTo>
                  <a:pt x="3901440" y="1046480"/>
                </a:lnTo>
                <a:lnTo>
                  <a:pt x="6563360" y="1046480"/>
                </a:lnTo>
                <a:lnTo>
                  <a:pt x="6563360" y="0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57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37274" y="160075"/>
            <a:ext cx="8563825" cy="345600"/>
          </a:xfrm>
        </p:spPr>
        <p:txBody>
          <a:bodyPr>
            <a:noAutofit/>
          </a:bodyPr>
          <a:lstStyle/>
          <a:p>
            <a:r>
              <a:rPr lang="en-US" altLang="ja-JP" sz="2800" b="1" dirty="0" smtClean="0"/>
              <a:t>(b) Reference Hardware Development (2018)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2712643" y="1673486"/>
            <a:ext cx="1219200" cy="685800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R-Car Gen3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Starter 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Kit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(</a:t>
            </a:r>
            <a:r>
              <a:rPr kumimoji="1" lang="en-US" altLang="ja-JP" sz="1600" b="1" dirty="0" err="1" smtClean="0">
                <a:solidFill>
                  <a:schemeClr val="tx1"/>
                </a:solidFill>
              </a:rPr>
              <a:t>Renesas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)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08243" y="1673486"/>
            <a:ext cx="1219200" cy="6858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Intel Arch.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Main Board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(Intel)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12643" y="3413132"/>
            <a:ext cx="12192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Kingfisher</a:t>
            </a: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Board</a:t>
            </a: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(</a:t>
            </a:r>
            <a:r>
              <a:rPr kumimoji="1" lang="en-US" altLang="ja-JP" sz="1600" dirty="0" err="1" smtClean="0">
                <a:solidFill>
                  <a:schemeClr val="tx1"/>
                </a:solidFill>
              </a:rPr>
              <a:t>Shimafuji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>
            <a:stCxn id="3" idx="2"/>
            <a:endCxn id="9" idx="0"/>
          </p:cNvCxnSpPr>
          <p:nvPr/>
        </p:nvCxnSpPr>
        <p:spPr>
          <a:xfrm>
            <a:off x="3322243" y="2359286"/>
            <a:ext cx="0" cy="105384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17" idx="3"/>
          </p:cNvCxnSpPr>
          <p:nvPr/>
        </p:nvCxnSpPr>
        <p:spPr>
          <a:xfrm flipV="1">
            <a:off x="1188643" y="2873636"/>
            <a:ext cx="5970494" cy="3429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34"/>
          <p:cNvSpPr txBox="1"/>
          <p:nvPr/>
        </p:nvSpPr>
        <p:spPr>
          <a:xfrm>
            <a:off x="1051483" y="2710920"/>
            <a:ext cx="1224280" cy="15585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rgbClr val="FF0000"/>
                </a:solidFill>
                <a:latin typeface="+mj-lt"/>
                <a:ea typeface="Meiryo UI" pitchFamily="50" charset="-128"/>
                <a:cs typeface="Meiryo UI" pitchFamily="50" charset="-128"/>
              </a:rPr>
              <a:t>Common I/F set</a:t>
            </a:r>
            <a:endParaRPr lang="en-US" altLang="ja-JP" sz="800" kern="0" dirty="0">
              <a:solidFill>
                <a:srgbClr val="FF0000"/>
              </a:solidFill>
              <a:latin typeface="+mj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36243" y="1673486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Board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36243" y="3387986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Extension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Board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07843" y="1296296"/>
            <a:ext cx="1752600" cy="31203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331643" y="1193426"/>
            <a:ext cx="4827494" cy="336042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吹き出し 17"/>
          <p:cNvSpPr/>
          <p:nvPr/>
        </p:nvSpPr>
        <p:spPr>
          <a:xfrm>
            <a:off x="1955348" y="4553846"/>
            <a:ext cx="1904999" cy="514350"/>
          </a:xfrm>
          <a:prstGeom prst="wedgeRectCallout">
            <a:avLst>
              <a:gd name="adj1" fmla="val 9429"/>
              <a:gd name="adj2" fmla="val -1144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CES2018 Demo System</a:t>
            </a:r>
          </a:p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(Current representative Reference HW)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コネクタ 24"/>
          <p:cNvCxnSpPr>
            <a:stCxn id="5" idx="2"/>
            <a:endCxn id="9" idx="0"/>
          </p:cNvCxnSpPr>
          <p:nvPr/>
        </p:nvCxnSpPr>
        <p:spPr>
          <a:xfrm flipH="1">
            <a:off x="3322243" y="2359286"/>
            <a:ext cx="2895600" cy="1053846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34"/>
          <p:cNvSpPr txBox="1"/>
          <p:nvPr/>
        </p:nvSpPr>
        <p:spPr>
          <a:xfrm>
            <a:off x="5303443" y="1370210"/>
            <a:ext cx="1143000" cy="311306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works even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stand-alone</a:t>
            </a:r>
            <a:endParaRPr lang="en-US" altLang="ja-JP" sz="800" kern="0" dirty="0">
              <a:latin typeface="+mj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134"/>
          <p:cNvSpPr txBox="1"/>
          <p:nvPr/>
        </p:nvSpPr>
        <p:spPr>
          <a:xfrm>
            <a:off x="2484043" y="1370210"/>
            <a:ext cx="1143000" cy="311306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works even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stand-alone</a:t>
            </a:r>
            <a:endParaRPr lang="en-US" altLang="ja-JP" sz="800" kern="0" dirty="0">
              <a:latin typeface="+mj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タイトル 3"/>
          <p:cNvSpPr txBox="1">
            <a:spLocks/>
          </p:cNvSpPr>
          <p:nvPr/>
        </p:nvSpPr>
        <p:spPr>
          <a:xfrm>
            <a:off x="245998" y="742922"/>
            <a:ext cx="8107362" cy="34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Collaboration between RHSA-EG and </a:t>
            </a:r>
            <a:r>
              <a:rPr lang="en-US" altLang="ja-JP" sz="2400" dirty="0" err="1" smtClean="0"/>
              <a:t>Renesas</a:t>
            </a:r>
            <a:r>
              <a:rPr lang="en-US" altLang="ja-JP" sz="2400" dirty="0" smtClean="0"/>
              <a:t>, Intel, </a:t>
            </a:r>
            <a:r>
              <a:rPr lang="en-US" altLang="ja-JP" sz="2400" dirty="0" err="1" smtClean="0"/>
              <a:t>Shimafuji</a:t>
            </a:r>
            <a:endParaRPr kumimoji="1" lang="ja-JP" altLang="en-US" sz="2400" dirty="0"/>
          </a:p>
        </p:txBody>
      </p:sp>
      <p:sp>
        <p:nvSpPr>
          <p:cNvPr id="31" name="四角形吹き出し 30"/>
          <p:cNvSpPr/>
          <p:nvPr/>
        </p:nvSpPr>
        <p:spPr>
          <a:xfrm>
            <a:off x="4539525" y="3616586"/>
            <a:ext cx="3813835" cy="937260"/>
          </a:xfrm>
          <a:prstGeom prst="wedgeRectCallout">
            <a:avLst>
              <a:gd name="adj1" fmla="val -37063"/>
              <a:gd name="adj2" fmla="val -1368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&lt;1st step&gt;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We will start development to connect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Intel Arch Main Board and Kingfisher.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37274" y="160075"/>
            <a:ext cx="8563825" cy="345600"/>
          </a:xfrm>
        </p:spPr>
        <p:txBody>
          <a:bodyPr>
            <a:noAutofit/>
          </a:bodyPr>
          <a:lstStyle/>
          <a:p>
            <a:r>
              <a:rPr lang="en-US" altLang="ja-JP" sz="2800" b="1" dirty="0" smtClean="0"/>
              <a:t>(b) Reference Hardware Development (next step)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1752600" y="1474470"/>
            <a:ext cx="1219200" cy="685800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R-Car Gen3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Starter 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Kit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(</a:t>
            </a:r>
            <a:r>
              <a:rPr kumimoji="1" lang="en-US" altLang="ja-JP" sz="1600" b="1" dirty="0" err="1" smtClean="0">
                <a:solidFill>
                  <a:schemeClr val="tx1"/>
                </a:solidFill>
              </a:rPr>
              <a:t>Renesas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)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44790" y="1474470"/>
            <a:ext cx="1219200" cy="685800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Intel Arch.</a:t>
            </a:r>
          </a:p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Main Board</a:t>
            </a:r>
          </a:p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(Intel)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33800" y="3209544"/>
            <a:ext cx="12192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</a:rPr>
              <a:t>AGL Reference Ext Board</a:t>
            </a:r>
            <a:r>
              <a:rPr lang="ja-JP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A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</a:rPr>
              <a:t>(e.g. luxury)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>
            <a:stCxn id="3" idx="2"/>
            <a:endCxn id="6" idx="0"/>
          </p:cNvCxnSpPr>
          <p:nvPr/>
        </p:nvCxnSpPr>
        <p:spPr>
          <a:xfrm>
            <a:off x="2362200" y="2160270"/>
            <a:ext cx="1981200" cy="1049274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6" idx="0"/>
            <a:endCxn id="5" idx="2"/>
          </p:cNvCxnSpPr>
          <p:nvPr/>
        </p:nvCxnSpPr>
        <p:spPr>
          <a:xfrm flipV="1">
            <a:off x="4343400" y="2160270"/>
            <a:ext cx="510990" cy="1049274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52600" y="3214116"/>
            <a:ext cx="12192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Kingfisher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Board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(</a:t>
            </a:r>
            <a:r>
              <a:rPr kumimoji="1" lang="en-US" altLang="ja-JP" sz="1600" b="1" dirty="0" err="1" smtClean="0">
                <a:solidFill>
                  <a:schemeClr val="tx1"/>
                </a:solidFill>
              </a:rPr>
              <a:t>Shimafuji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)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>
            <a:stCxn id="3" idx="2"/>
            <a:endCxn id="9" idx="0"/>
          </p:cNvCxnSpPr>
          <p:nvPr/>
        </p:nvCxnSpPr>
        <p:spPr>
          <a:xfrm>
            <a:off x="2362200" y="2160270"/>
            <a:ext cx="0" cy="105384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8600" y="2708910"/>
            <a:ext cx="8382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34"/>
          <p:cNvSpPr txBox="1"/>
          <p:nvPr/>
        </p:nvSpPr>
        <p:spPr>
          <a:xfrm>
            <a:off x="91440" y="2511904"/>
            <a:ext cx="1224280" cy="15585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solidFill>
                  <a:srgbClr val="FF0000"/>
                </a:solidFill>
                <a:latin typeface="+mj-lt"/>
                <a:ea typeface="Meiryo UI" pitchFamily="50" charset="-128"/>
                <a:cs typeface="Meiryo UI" pitchFamily="50" charset="-128"/>
              </a:rPr>
              <a:t>Common I/F set</a:t>
            </a:r>
            <a:endParaRPr lang="en-US" altLang="ja-JP" sz="800" kern="0" dirty="0">
              <a:solidFill>
                <a:srgbClr val="FF0000"/>
              </a:solidFill>
              <a:latin typeface="+mj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6200" y="1474470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Board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6200" y="3188970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Extension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Board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1864361" y="4439920"/>
            <a:ext cx="1904999" cy="514350"/>
          </a:xfrm>
          <a:prstGeom prst="wedgeRectCallout">
            <a:avLst>
              <a:gd name="adj1" fmla="val -40904"/>
              <a:gd name="adj2" fmla="val -1159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Reference Hardware</a:t>
            </a:r>
          </a:p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934199" y="1474470"/>
            <a:ext cx="1510553" cy="689531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</a:rPr>
              <a:t>Other</a:t>
            </a:r>
          </a:p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</a:rPr>
              <a:t>Main Boards</a:t>
            </a: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(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Other</a:t>
            </a:r>
            <a:r>
              <a:rPr lang="ja-JP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ja-JP" sz="1200" b="1" dirty="0" err="1" smtClean="0">
                <a:solidFill>
                  <a:srgbClr val="FF0000"/>
                </a:solidFill>
              </a:rPr>
              <a:t>SoC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maker)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</p:txBody>
      </p:sp>
      <p:cxnSp>
        <p:nvCxnSpPr>
          <p:cNvPr id="22" name="直線コネクタ 21"/>
          <p:cNvCxnSpPr>
            <a:stCxn id="6" idx="0"/>
            <a:endCxn id="21" idx="2"/>
          </p:cNvCxnSpPr>
          <p:nvPr/>
        </p:nvCxnSpPr>
        <p:spPr>
          <a:xfrm flipV="1">
            <a:off x="4343400" y="2164001"/>
            <a:ext cx="3346076" cy="1045543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9" idx="0"/>
            <a:endCxn id="21" idx="2"/>
          </p:cNvCxnSpPr>
          <p:nvPr/>
        </p:nvCxnSpPr>
        <p:spPr>
          <a:xfrm flipV="1">
            <a:off x="2362200" y="2164001"/>
            <a:ext cx="5327276" cy="1050115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5" idx="2"/>
            <a:endCxn id="9" idx="0"/>
          </p:cNvCxnSpPr>
          <p:nvPr/>
        </p:nvCxnSpPr>
        <p:spPr>
          <a:xfrm flipH="1">
            <a:off x="2362200" y="2160270"/>
            <a:ext cx="2492190" cy="105384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34"/>
          <p:cNvSpPr txBox="1"/>
          <p:nvPr/>
        </p:nvSpPr>
        <p:spPr>
          <a:xfrm>
            <a:off x="3939990" y="1171194"/>
            <a:ext cx="1143000" cy="311306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works even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stand-alone</a:t>
            </a:r>
            <a:endParaRPr lang="en-US" altLang="ja-JP" sz="800" kern="0" dirty="0">
              <a:latin typeface="+mj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" name="テキスト ボックス 134"/>
          <p:cNvSpPr txBox="1"/>
          <p:nvPr/>
        </p:nvSpPr>
        <p:spPr>
          <a:xfrm>
            <a:off x="6629400" y="1171194"/>
            <a:ext cx="1143000" cy="311306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works even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stand-alone</a:t>
            </a:r>
            <a:endParaRPr lang="en-US" altLang="ja-JP" sz="800" kern="0" dirty="0">
              <a:latin typeface="+mj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134"/>
          <p:cNvSpPr txBox="1"/>
          <p:nvPr/>
        </p:nvSpPr>
        <p:spPr>
          <a:xfrm>
            <a:off x="1524000" y="1171194"/>
            <a:ext cx="1143000" cy="311306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works even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kern="0" dirty="0" smtClean="0">
                <a:latin typeface="+mj-lt"/>
                <a:ea typeface="Meiryo UI" pitchFamily="50" charset="-128"/>
                <a:cs typeface="Meiryo UI" pitchFamily="50" charset="-128"/>
              </a:rPr>
              <a:t>stand-alone</a:t>
            </a:r>
            <a:endParaRPr lang="en-US" altLang="ja-JP" sz="800" kern="0" dirty="0">
              <a:latin typeface="+mj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105400" y="3214116"/>
            <a:ext cx="12192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</a:rPr>
              <a:t>AGL Reference Ext Board</a:t>
            </a:r>
            <a:r>
              <a:rPr lang="ja-JP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ja-JP" sz="1400" b="1" dirty="0">
                <a:solidFill>
                  <a:srgbClr val="FF0000"/>
                </a:solidFill>
              </a:rPr>
              <a:t>B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</a:rPr>
              <a:t>(e.g. compact)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1" name="直線コネクタ 30"/>
          <p:cNvCxnSpPr>
            <a:stCxn id="3" idx="2"/>
            <a:endCxn id="30" idx="0"/>
          </p:cNvCxnSpPr>
          <p:nvPr/>
        </p:nvCxnSpPr>
        <p:spPr>
          <a:xfrm>
            <a:off x="2362200" y="2160270"/>
            <a:ext cx="3352800" cy="1053846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5" idx="2"/>
            <a:endCxn id="30" idx="0"/>
          </p:cNvCxnSpPr>
          <p:nvPr/>
        </p:nvCxnSpPr>
        <p:spPr>
          <a:xfrm>
            <a:off x="4854390" y="2160270"/>
            <a:ext cx="860610" cy="1053846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1" idx="2"/>
            <a:endCxn id="30" idx="0"/>
          </p:cNvCxnSpPr>
          <p:nvPr/>
        </p:nvCxnSpPr>
        <p:spPr>
          <a:xfrm flipH="1">
            <a:off x="5715000" y="2164001"/>
            <a:ext cx="1974476" cy="1050115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四角形吹き出し 36"/>
          <p:cNvSpPr/>
          <p:nvPr/>
        </p:nvSpPr>
        <p:spPr>
          <a:xfrm>
            <a:off x="6974633" y="3214116"/>
            <a:ext cx="2007484" cy="1548638"/>
          </a:xfrm>
          <a:prstGeom prst="wedgeRectCallout">
            <a:avLst>
              <a:gd name="adj1" fmla="val -82181"/>
              <a:gd name="adj2" fmla="val -328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&lt;next step&gt;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Eventually the variations of </a:t>
            </a:r>
            <a:r>
              <a:rPr lang="en-US" altLang="ja-JP" sz="1600" dirty="0" smtClean="0">
                <a:solidFill>
                  <a:schemeClr val="tx1"/>
                </a:solidFill>
              </a:rPr>
              <a:t>extension boards</a:t>
            </a: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need to be </a:t>
            </a:r>
            <a:r>
              <a:rPr lang="en-US" altLang="ja-JP" sz="1600" dirty="0">
                <a:solidFill>
                  <a:schemeClr val="tx1"/>
                </a:solidFill>
              </a:rPr>
              <a:t>increased.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タイトル 3"/>
          <p:cNvSpPr txBox="1">
            <a:spLocks/>
          </p:cNvSpPr>
          <p:nvPr/>
        </p:nvSpPr>
        <p:spPr>
          <a:xfrm>
            <a:off x="1276120" y="611067"/>
            <a:ext cx="6239726" cy="34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/>
              <a:t>Collaboration between RHSA-EG and </a:t>
            </a:r>
            <a:r>
              <a:rPr lang="en-US" altLang="ja-JP" sz="2000" dirty="0" err="1" smtClean="0"/>
              <a:t>SoC</a:t>
            </a:r>
            <a:r>
              <a:rPr lang="en-US" altLang="ja-JP" sz="2000" dirty="0" smtClean="0"/>
              <a:t> vendors</a:t>
            </a:r>
            <a:endParaRPr kumimoji="1" lang="ja-JP" altLang="en-US" sz="2000" dirty="0"/>
          </a:p>
        </p:txBody>
      </p:sp>
      <p:sp>
        <p:nvSpPr>
          <p:cNvPr id="29" name="フリーフォーム 28"/>
          <p:cNvSpPr/>
          <p:nvPr/>
        </p:nvSpPr>
        <p:spPr>
          <a:xfrm>
            <a:off x="1380931" y="1045029"/>
            <a:ext cx="4693298" cy="3060440"/>
          </a:xfrm>
          <a:custGeom>
            <a:avLst/>
            <a:gdLst>
              <a:gd name="connsiteX0" fmla="*/ 0 w 4693298"/>
              <a:gd name="connsiteY0" fmla="*/ 0 h 3060440"/>
              <a:gd name="connsiteX1" fmla="*/ 0 w 4693298"/>
              <a:gd name="connsiteY1" fmla="*/ 3060440 h 3060440"/>
              <a:gd name="connsiteX2" fmla="*/ 1959428 w 4693298"/>
              <a:gd name="connsiteY2" fmla="*/ 3060440 h 3060440"/>
              <a:gd name="connsiteX3" fmla="*/ 1959428 w 4693298"/>
              <a:gd name="connsiteY3" fmla="*/ 1884783 h 3060440"/>
              <a:gd name="connsiteX4" fmla="*/ 4693298 w 4693298"/>
              <a:gd name="connsiteY4" fmla="*/ 1884783 h 3060440"/>
              <a:gd name="connsiteX5" fmla="*/ 4693298 w 4693298"/>
              <a:gd name="connsiteY5" fmla="*/ 27991 h 3060440"/>
              <a:gd name="connsiteX6" fmla="*/ 0 w 4693298"/>
              <a:gd name="connsiteY6" fmla="*/ 0 h 30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298" h="3060440">
                <a:moveTo>
                  <a:pt x="0" y="0"/>
                </a:moveTo>
                <a:lnTo>
                  <a:pt x="0" y="3060440"/>
                </a:lnTo>
                <a:lnTo>
                  <a:pt x="1959428" y="3060440"/>
                </a:lnTo>
                <a:lnTo>
                  <a:pt x="1959428" y="1884783"/>
                </a:lnTo>
                <a:lnTo>
                  <a:pt x="4693298" y="1884783"/>
                </a:lnTo>
                <a:lnTo>
                  <a:pt x="4693298" y="2799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21168"/>
              </p:ext>
            </p:extLst>
          </p:nvPr>
        </p:nvGraphicFramePr>
        <p:xfrm>
          <a:off x="228600" y="780098"/>
          <a:ext cx="8763000" cy="42355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5800"/>
                <a:gridCol w="1066800"/>
                <a:gridCol w="1066800"/>
                <a:gridCol w="1161861"/>
                <a:gridCol w="1213165"/>
                <a:gridCol w="1206374"/>
                <a:gridCol w="1336040"/>
                <a:gridCol w="1026160"/>
              </a:tblGrid>
              <a:tr h="329184">
                <a:tc rowSpan="2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2017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2018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T="41148" marB="411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2019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Jul-Sep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Oct-Dec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Jan-Mar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Apr-Jun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Jul-Sep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Oct-Dec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   Jan-</a:t>
                      </a:r>
                      <a:endParaRPr kumimoji="1" lang="ja-JP" altLang="en-US" sz="1600" dirty="0"/>
                    </a:p>
                  </a:txBody>
                  <a:tcPr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597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T="41148" marB="4114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T="41148" marB="4114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T="41148" marB="4114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 marT="41148" marB="411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T="41148" marB="4114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31004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T="41148" marB="4114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3655752" y="756289"/>
            <a:ext cx="0" cy="42843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3390843" y="136747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AMM</a:t>
            </a:r>
            <a:endParaRPr kumimoji="1" lang="ja-JP" altLang="en-US" sz="1400" dirty="0"/>
          </a:p>
        </p:txBody>
      </p:sp>
      <p:sp>
        <p:nvSpPr>
          <p:cNvPr id="68" name="二等辺三角形 67"/>
          <p:cNvSpPr/>
          <p:nvPr/>
        </p:nvSpPr>
        <p:spPr>
          <a:xfrm rot="10800000">
            <a:off x="7887417" y="1602299"/>
            <a:ext cx="228601" cy="20574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773118" y="135149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CES</a:t>
            </a:r>
            <a:endParaRPr kumimoji="1" lang="ja-JP" altLang="en-US" sz="1400" dirty="0"/>
          </a:p>
        </p:txBody>
      </p:sp>
      <p:sp>
        <p:nvSpPr>
          <p:cNvPr id="72" name="ホームベース 71"/>
          <p:cNvSpPr/>
          <p:nvPr/>
        </p:nvSpPr>
        <p:spPr>
          <a:xfrm>
            <a:off x="5803270" y="2081741"/>
            <a:ext cx="2236547" cy="193305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smtClean="0"/>
              <a:t>AGL GG Development</a:t>
            </a:r>
            <a:endParaRPr kumimoji="1" lang="ja-JP" altLang="en-US" sz="12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979142" y="13701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ALS</a:t>
            </a:r>
            <a:endParaRPr kumimoji="1" lang="ja-JP" altLang="en-US" sz="1400" dirty="0"/>
          </a:p>
        </p:txBody>
      </p:sp>
      <p:sp>
        <p:nvSpPr>
          <p:cNvPr id="74" name="ホームベース 73"/>
          <p:cNvSpPr/>
          <p:nvPr/>
        </p:nvSpPr>
        <p:spPr>
          <a:xfrm>
            <a:off x="3390843" y="2081741"/>
            <a:ext cx="2405194" cy="195985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smtClean="0"/>
              <a:t>AGL FF Development</a:t>
            </a:r>
            <a:endParaRPr kumimoji="1" lang="ja-JP" altLang="en-US" sz="1200" dirty="0"/>
          </a:p>
        </p:txBody>
      </p:sp>
      <p:sp>
        <p:nvSpPr>
          <p:cNvPr id="75" name="二等辺三角形 74"/>
          <p:cNvSpPr/>
          <p:nvPr/>
        </p:nvSpPr>
        <p:spPr>
          <a:xfrm rot="10800000">
            <a:off x="6724294" y="1620961"/>
            <a:ext cx="228601" cy="20574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533796" y="137015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AMM</a:t>
            </a:r>
            <a:endParaRPr kumimoji="1" lang="ja-JP" altLang="en-US" sz="1400" dirty="0"/>
          </a:p>
        </p:txBody>
      </p:sp>
      <p:sp>
        <p:nvSpPr>
          <p:cNvPr id="77" name="二等辺三角形 76"/>
          <p:cNvSpPr/>
          <p:nvPr/>
        </p:nvSpPr>
        <p:spPr>
          <a:xfrm rot="10800000">
            <a:off x="4515309" y="1966437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362133" y="175410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RC1</a:t>
            </a:r>
            <a:endParaRPr kumimoji="1" lang="ja-JP" altLang="en-US" sz="1200" dirty="0"/>
          </a:p>
        </p:txBody>
      </p:sp>
      <p:sp>
        <p:nvSpPr>
          <p:cNvPr id="79" name="二等辺三角形 78"/>
          <p:cNvSpPr/>
          <p:nvPr/>
        </p:nvSpPr>
        <p:spPr>
          <a:xfrm rot="10800000">
            <a:off x="3533135" y="1608950"/>
            <a:ext cx="228601" cy="20574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二等辺三角形 79"/>
          <p:cNvSpPr/>
          <p:nvPr/>
        </p:nvSpPr>
        <p:spPr>
          <a:xfrm rot="10800000">
            <a:off x="5093441" y="1620961"/>
            <a:ext cx="228601" cy="20574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二等辺三角形 80"/>
          <p:cNvSpPr/>
          <p:nvPr/>
        </p:nvSpPr>
        <p:spPr>
          <a:xfrm rot="10800000">
            <a:off x="5717442" y="1966437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610527" y="1754107"/>
            <a:ext cx="5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6.0.0</a:t>
            </a:r>
            <a:endParaRPr kumimoji="1" lang="ja-JP" altLang="en-US" sz="1200" dirty="0"/>
          </a:p>
        </p:txBody>
      </p:sp>
      <p:sp>
        <p:nvSpPr>
          <p:cNvPr id="83" name="二等辺三角形 82"/>
          <p:cNvSpPr/>
          <p:nvPr/>
        </p:nvSpPr>
        <p:spPr>
          <a:xfrm rot="10800000">
            <a:off x="5150262" y="1969541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997086" y="175721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RC2</a:t>
            </a:r>
            <a:endParaRPr kumimoji="1" lang="ja-JP" altLang="en-US" sz="1200" dirty="0"/>
          </a:p>
        </p:txBody>
      </p:sp>
      <p:sp>
        <p:nvSpPr>
          <p:cNvPr id="85" name="二等辺三角形 84"/>
          <p:cNvSpPr/>
          <p:nvPr/>
        </p:nvSpPr>
        <p:spPr>
          <a:xfrm rot="10800000">
            <a:off x="5475457" y="1969541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322281" y="175721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RC3</a:t>
            </a:r>
            <a:endParaRPr kumimoji="1" lang="ja-JP" altLang="en-US" sz="1200" dirty="0"/>
          </a:p>
        </p:txBody>
      </p:sp>
      <p:sp>
        <p:nvSpPr>
          <p:cNvPr id="87" name="二等辺三角形 86"/>
          <p:cNvSpPr/>
          <p:nvPr/>
        </p:nvSpPr>
        <p:spPr>
          <a:xfrm rot="10800000">
            <a:off x="6800772" y="1980337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6647596" y="176800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RC1</a:t>
            </a:r>
            <a:endParaRPr kumimoji="1" lang="ja-JP" altLang="en-US" sz="1200" dirty="0"/>
          </a:p>
        </p:txBody>
      </p:sp>
      <p:sp>
        <p:nvSpPr>
          <p:cNvPr id="89" name="二等辺三角形 88"/>
          <p:cNvSpPr/>
          <p:nvPr/>
        </p:nvSpPr>
        <p:spPr>
          <a:xfrm rot="10800000">
            <a:off x="7080801" y="1978872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927625" y="1766544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RC2</a:t>
            </a:r>
            <a:endParaRPr kumimoji="1" lang="ja-JP" altLang="en-US" sz="1200" dirty="0"/>
          </a:p>
        </p:txBody>
      </p:sp>
      <p:sp>
        <p:nvSpPr>
          <p:cNvPr id="91" name="二等辺三角形 90"/>
          <p:cNvSpPr/>
          <p:nvPr/>
        </p:nvSpPr>
        <p:spPr>
          <a:xfrm rot="10800000">
            <a:off x="7424825" y="1972645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271649" y="1760317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RC3</a:t>
            </a:r>
            <a:endParaRPr kumimoji="1" lang="ja-JP" altLang="en-US" sz="1200" dirty="0"/>
          </a:p>
        </p:txBody>
      </p:sp>
      <p:sp>
        <p:nvSpPr>
          <p:cNvPr id="93" name="二等辺三角形 92"/>
          <p:cNvSpPr/>
          <p:nvPr/>
        </p:nvSpPr>
        <p:spPr>
          <a:xfrm rot="10800000">
            <a:off x="7952457" y="1969543"/>
            <a:ext cx="114301" cy="102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782171" y="1757213"/>
            <a:ext cx="5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7.0.0</a:t>
            </a:r>
            <a:endParaRPr kumimoji="1" lang="ja-JP" altLang="en-US" sz="1200" dirty="0"/>
          </a:p>
        </p:txBody>
      </p:sp>
      <p:sp>
        <p:nvSpPr>
          <p:cNvPr id="96" name="二等辺三角形 95"/>
          <p:cNvSpPr/>
          <p:nvPr/>
        </p:nvSpPr>
        <p:spPr>
          <a:xfrm rot="10800000">
            <a:off x="4066132" y="2821756"/>
            <a:ext cx="228601" cy="2057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ホームベース 97"/>
          <p:cNvSpPr/>
          <p:nvPr/>
        </p:nvSpPr>
        <p:spPr>
          <a:xfrm>
            <a:off x="4207448" y="4085719"/>
            <a:ext cx="2631145" cy="342900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n-US" altLang="ja-JP" sz="1200" dirty="0" smtClean="0"/>
              <a:t>Intel Main Board</a:t>
            </a:r>
            <a:endParaRPr kumimoji="1" lang="en-US" altLang="ja-JP" sz="1200" dirty="0" smtClean="0"/>
          </a:p>
          <a:p>
            <a:pPr algn="ctr"/>
            <a:r>
              <a:rPr kumimoji="1" lang="en-US" altLang="ja-JP" sz="1200" dirty="0" smtClean="0"/>
              <a:t>Development</a:t>
            </a:r>
            <a:endParaRPr kumimoji="1" lang="ja-JP" altLang="en-US" sz="1200" dirty="0"/>
          </a:p>
        </p:txBody>
      </p:sp>
      <p:sp>
        <p:nvSpPr>
          <p:cNvPr id="99" name="ホームベース 98"/>
          <p:cNvSpPr/>
          <p:nvPr/>
        </p:nvSpPr>
        <p:spPr>
          <a:xfrm>
            <a:off x="4897925" y="4542464"/>
            <a:ext cx="1940144" cy="342900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smtClean="0"/>
              <a:t>BSP for Main/Ext Board</a:t>
            </a:r>
            <a:endParaRPr kumimoji="1" lang="en-US" altLang="ja-JP" sz="1200" dirty="0"/>
          </a:p>
          <a:p>
            <a:pPr algn="ctr"/>
            <a:r>
              <a:rPr kumimoji="1" lang="en-US" altLang="ja-JP" sz="1200" dirty="0" smtClean="0"/>
              <a:t>Development</a:t>
            </a:r>
            <a:endParaRPr kumimoji="1" lang="ja-JP" altLang="en-US" sz="1200" dirty="0"/>
          </a:p>
        </p:txBody>
      </p:sp>
      <p:sp>
        <p:nvSpPr>
          <p:cNvPr id="102" name="ホームベース 101"/>
          <p:cNvSpPr/>
          <p:nvPr/>
        </p:nvSpPr>
        <p:spPr>
          <a:xfrm>
            <a:off x="6952894" y="3442460"/>
            <a:ext cx="1020501" cy="342900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smtClean="0"/>
              <a:t>Demo System</a:t>
            </a:r>
          </a:p>
          <a:p>
            <a:pPr algn="ctr"/>
            <a:r>
              <a:rPr lang="en-US" altLang="ja-JP" sz="1200" dirty="0" smtClean="0"/>
              <a:t>Development</a:t>
            </a:r>
            <a:endParaRPr kumimoji="1" lang="ja-JP" altLang="en-US" sz="1200" dirty="0"/>
          </a:p>
        </p:txBody>
      </p:sp>
      <p:cxnSp>
        <p:nvCxnSpPr>
          <p:cNvPr id="103" name="直線矢印コネクタ 102"/>
          <p:cNvCxnSpPr/>
          <p:nvPr/>
        </p:nvCxnSpPr>
        <p:spPr>
          <a:xfrm flipV="1">
            <a:off x="4629610" y="2277726"/>
            <a:ext cx="1173660" cy="1392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ホームベース 103"/>
          <p:cNvSpPr/>
          <p:nvPr/>
        </p:nvSpPr>
        <p:spPr>
          <a:xfrm>
            <a:off x="8039599" y="2781402"/>
            <a:ext cx="1085461" cy="342900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err="1" smtClean="0"/>
              <a:t>RefHW</a:t>
            </a:r>
            <a:r>
              <a:rPr kumimoji="1" lang="en-US" altLang="ja-JP" sz="1200" dirty="0" smtClean="0"/>
              <a:t> (</a:t>
            </a:r>
            <a:r>
              <a:rPr lang="en-US" altLang="ja-JP" sz="1200" dirty="0" smtClean="0"/>
              <a:t>2</a:t>
            </a:r>
            <a:r>
              <a:rPr lang="en-US" altLang="ja-JP" sz="1200" baseline="30000" dirty="0" smtClean="0"/>
              <a:t>nd</a:t>
            </a:r>
            <a:r>
              <a:rPr lang="en-US" altLang="ja-JP" sz="1200" dirty="0" smtClean="0"/>
              <a:t> Step)</a:t>
            </a:r>
          </a:p>
          <a:p>
            <a:pPr algn="ctr"/>
            <a:r>
              <a:rPr kumimoji="1" lang="en-US" altLang="ja-JP" sz="1200" dirty="0" smtClean="0"/>
              <a:t>Requirements</a:t>
            </a:r>
            <a:endParaRPr kumimoji="1" lang="ja-JP" altLang="en-US" sz="1200" dirty="0"/>
          </a:p>
        </p:txBody>
      </p:sp>
      <p:sp>
        <p:nvSpPr>
          <p:cNvPr id="105" name="二等辺三角形 104"/>
          <p:cNvSpPr/>
          <p:nvPr/>
        </p:nvSpPr>
        <p:spPr>
          <a:xfrm rot="10800000">
            <a:off x="633782" y="1611630"/>
            <a:ext cx="228601" cy="20574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19483" y="13701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ALS</a:t>
            </a:r>
            <a:endParaRPr kumimoji="1" lang="ja-JP" altLang="en-US" sz="1400" dirty="0"/>
          </a:p>
        </p:txBody>
      </p:sp>
      <p:sp>
        <p:nvSpPr>
          <p:cNvPr id="107" name="四角形吹き出し 106"/>
          <p:cNvSpPr/>
          <p:nvPr/>
        </p:nvSpPr>
        <p:spPr>
          <a:xfrm>
            <a:off x="923657" y="1701337"/>
            <a:ext cx="914399" cy="331363"/>
          </a:xfrm>
          <a:prstGeom prst="wedgeRectCallout">
            <a:avLst>
              <a:gd name="adj1" fmla="val -59653"/>
              <a:gd name="adj2" fmla="val -428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Keynote</a:t>
            </a:r>
          </a:p>
          <a:p>
            <a:pPr algn="ct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(Mazda)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二等辺三角形 107"/>
          <p:cNvSpPr/>
          <p:nvPr/>
        </p:nvSpPr>
        <p:spPr>
          <a:xfrm rot="10800000">
            <a:off x="2123140" y="2864176"/>
            <a:ext cx="228601" cy="2057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405291" y="2393624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S</a:t>
            </a:r>
            <a:r>
              <a:rPr kumimoji="1" lang="en-US" altLang="ja-JP" sz="1200" dirty="0" smtClean="0"/>
              <a:t>pec v0.1</a:t>
            </a:r>
          </a:p>
          <a:p>
            <a:pPr algn="ctr"/>
            <a:r>
              <a:rPr kumimoji="1" lang="en-US" altLang="ja-JP" sz="1200" dirty="0"/>
              <a:t>(</a:t>
            </a:r>
            <a:r>
              <a:rPr kumimoji="1" lang="en-US" altLang="ja-JP" sz="1200" dirty="0" smtClean="0"/>
              <a:t>open draft)</a:t>
            </a:r>
            <a:endParaRPr kumimoji="1" lang="ja-JP" altLang="en-US" sz="1200" dirty="0"/>
          </a:p>
        </p:txBody>
      </p:sp>
      <p:sp>
        <p:nvSpPr>
          <p:cNvPr id="110" name="二等辺三角形 109"/>
          <p:cNvSpPr/>
          <p:nvPr/>
        </p:nvSpPr>
        <p:spPr>
          <a:xfrm rot="10800000">
            <a:off x="2106921" y="1611630"/>
            <a:ext cx="228601" cy="20574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916422" y="137015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AMM</a:t>
            </a:r>
            <a:endParaRPr kumimoji="1" lang="ja-JP" altLang="en-US" sz="1400" dirty="0"/>
          </a:p>
        </p:txBody>
      </p:sp>
      <p:sp>
        <p:nvSpPr>
          <p:cNvPr id="112" name="二等辺三角形 111"/>
          <p:cNvSpPr/>
          <p:nvPr/>
        </p:nvSpPr>
        <p:spPr>
          <a:xfrm rot="10800000">
            <a:off x="2574289" y="2826463"/>
            <a:ext cx="228601" cy="2057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2300037" y="2392123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 smtClean="0"/>
              <a:t>SoC</a:t>
            </a:r>
            <a:r>
              <a:rPr kumimoji="1" lang="en-US" altLang="ja-JP" sz="1200" dirty="0" smtClean="0"/>
              <a:t> vendors</a:t>
            </a:r>
          </a:p>
          <a:p>
            <a:pPr algn="ctr"/>
            <a:r>
              <a:rPr kumimoji="1" lang="en-US" altLang="ja-JP" sz="1200" dirty="0" smtClean="0"/>
              <a:t>joined</a:t>
            </a:r>
            <a:endParaRPr kumimoji="1" lang="ja-JP" altLang="en-US" sz="1200" dirty="0"/>
          </a:p>
        </p:txBody>
      </p:sp>
      <p:sp>
        <p:nvSpPr>
          <p:cNvPr id="114" name="ホームベース 113"/>
          <p:cNvSpPr/>
          <p:nvPr/>
        </p:nvSpPr>
        <p:spPr>
          <a:xfrm>
            <a:off x="353085" y="3057398"/>
            <a:ext cx="1906237" cy="342900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smtClean="0"/>
              <a:t>System Architectural</a:t>
            </a:r>
          </a:p>
          <a:p>
            <a:pPr algn="ctr"/>
            <a:r>
              <a:rPr kumimoji="1" lang="en-US" altLang="ja-JP" sz="1200" dirty="0" smtClean="0"/>
              <a:t>Design</a:t>
            </a:r>
            <a:endParaRPr kumimoji="1" lang="ja-JP" altLang="en-US" sz="1200" dirty="0"/>
          </a:p>
        </p:txBody>
      </p:sp>
      <p:sp>
        <p:nvSpPr>
          <p:cNvPr id="115" name="二等辺三角形 114"/>
          <p:cNvSpPr/>
          <p:nvPr/>
        </p:nvSpPr>
        <p:spPr>
          <a:xfrm rot="10800000">
            <a:off x="2971742" y="1620961"/>
            <a:ext cx="228601" cy="20574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857443" y="137015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CES</a:t>
            </a:r>
            <a:endParaRPr kumimoji="1" lang="ja-JP" altLang="en-US" sz="1400" dirty="0"/>
          </a:p>
        </p:txBody>
      </p:sp>
      <p:sp>
        <p:nvSpPr>
          <p:cNvPr id="117" name="四角形吹き出し 116"/>
          <p:cNvSpPr/>
          <p:nvPr/>
        </p:nvSpPr>
        <p:spPr>
          <a:xfrm>
            <a:off x="8359140" y="1436646"/>
            <a:ext cx="691554" cy="532894"/>
          </a:xfrm>
          <a:prstGeom prst="wedgeRectCallout">
            <a:avLst>
              <a:gd name="adj1" fmla="val -82343"/>
              <a:gd name="adj2" fmla="val -365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RefHW</a:t>
            </a:r>
            <a:endParaRPr kumimoji="1" lang="en-US" altLang="ja-JP" sz="1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Demo System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タイトル 3"/>
          <p:cNvSpPr>
            <a:spLocks noGrp="1"/>
          </p:cNvSpPr>
          <p:nvPr>
            <p:ph type="title"/>
          </p:nvPr>
        </p:nvSpPr>
        <p:spPr>
          <a:xfrm>
            <a:off x="237275" y="160075"/>
            <a:ext cx="7629840" cy="345600"/>
          </a:xfrm>
        </p:spPr>
        <p:txBody>
          <a:bodyPr>
            <a:noAutofit/>
          </a:bodyPr>
          <a:lstStyle/>
          <a:p>
            <a:r>
              <a:rPr lang="en-US" altLang="ja-JP" sz="2800" b="1" dirty="0" smtClean="0"/>
              <a:t>Schedule</a:t>
            </a:r>
            <a:endParaRPr kumimoji="1" lang="ja-JP" altLang="en-US" sz="2800" dirty="0"/>
          </a:p>
        </p:txBody>
      </p:sp>
      <p:cxnSp>
        <p:nvCxnSpPr>
          <p:cNvPr id="119" name="直線矢印コネクタ 118"/>
          <p:cNvCxnSpPr/>
          <p:nvPr/>
        </p:nvCxnSpPr>
        <p:spPr>
          <a:xfrm>
            <a:off x="4629610" y="3635830"/>
            <a:ext cx="268315" cy="924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4405592" y="3213946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???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122" name="直線矢印コネクタ 121"/>
          <p:cNvCxnSpPr>
            <a:stCxn id="95" idx="3"/>
            <a:endCxn id="98" idx="1"/>
          </p:cNvCxnSpPr>
          <p:nvPr/>
        </p:nvCxnSpPr>
        <p:spPr>
          <a:xfrm>
            <a:off x="4207448" y="3224631"/>
            <a:ext cx="0" cy="1032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0" name="ホームベース 99"/>
          <p:cNvSpPr/>
          <p:nvPr/>
        </p:nvSpPr>
        <p:spPr>
          <a:xfrm>
            <a:off x="3200343" y="3498369"/>
            <a:ext cx="1429267" cy="342900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smtClean="0"/>
              <a:t>SW Requirement</a:t>
            </a:r>
          </a:p>
          <a:p>
            <a:pPr algn="ctr"/>
            <a:r>
              <a:rPr lang="en-US" altLang="ja-JP" sz="1200" dirty="0" smtClean="0"/>
              <a:t>Extraction</a:t>
            </a:r>
            <a:endParaRPr kumimoji="1" lang="ja-JP" altLang="en-US" sz="1200" dirty="0"/>
          </a:p>
        </p:txBody>
      </p:sp>
      <p:cxnSp>
        <p:nvCxnSpPr>
          <p:cNvPr id="123" name="直線矢印コネクタ 122"/>
          <p:cNvCxnSpPr>
            <a:stCxn id="88" idx="2"/>
          </p:cNvCxnSpPr>
          <p:nvPr/>
        </p:nvCxnSpPr>
        <p:spPr>
          <a:xfrm>
            <a:off x="6876196" y="2045008"/>
            <a:ext cx="76699" cy="1397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>
            <a:stCxn id="98" idx="3"/>
          </p:cNvCxnSpPr>
          <p:nvPr/>
        </p:nvCxnSpPr>
        <p:spPr>
          <a:xfrm flipV="1">
            <a:off x="6838593" y="3785360"/>
            <a:ext cx="89032" cy="471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4163220" y="290829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???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133" name="直線矢印コネクタ 132"/>
          <p:cNvCxnSpPr/>
          <p:nvPr/>
        </p:nvCxnSpPr>
        <p:spPr>
          <a:xfrm flipV="1">
            <a:off x="3761736" y="2277726"/>
            <a:ext cx="314907" cy="1220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" name="ホームベース 94"/>
          <p:cNvSpPr/>
          <p:nvPr/>
        </p:nvSpPr>
        <p:spPr>
          <a:xfrm>
            <a:off x="2688589" y="3053181"/>
            <a:ext cx="1518859" cy="342900"/>
          </a:xfrm>
          <a:prstGeom prst="homePlate">
            <a:avLst>
              <a:gd name="adj" fmla="val 3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 smtClean="0"/>
              <a:t>Define </a:t>
            </a:r>
            <a:r>
              <a:rPr kumimoji="1" lang="en-US" altLang="ja-JP" sz="1200" dirty="0" err="1" smtClean="0"/>
              <a:t>RefHW</a:t>
            </a:r>
            <a:r>
              <a:rPr kumimoji="1" lang="en-US" altLang="ja-JP" sz="1200" dirty="0" smtClean="0"/>
              <a:t> spec</a:t>
            </a:r>
          </a:p>
          <a:p>
            <a:pPr algn="ctr"/>
            <a:r>
              <a:rPr lang="en-US" altLang="ja-JP" sz="1200" dirty="0" smtClean="0"/>
              <a:t>(Common I/F set)</a:t>
            </a:r>
            <a:endParaRPr kumimoji="1" lang="ja-JP" altLang="en-US" sz="1200" dirty="0"/>
          </a:p>
        </p:txBody>
      </p:sp>
      <p:cxnSp>
        <p:nvCxnSpPr>
          <p:cNvPr id="137" name="直線矢印コネクタ 136"/>
          <p:cNvCxnSpPr>
            <a:stCxn id="99" idx="3"/>
          </p:cNvCxnSpPr>
          <p:nvPr/>
        </p:nvCxnSpPr>
        <p:spPr>
          <a:xfrm flipV="1">
            <a:off x="6838069" y="3766310"/>
            <a:ext cx="89556" cy="947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3790381" y="2510534"/>
            <a:ext cx="80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S</a:t>
            </a:r>
            <a:r>
              <a:rPr kumimoji="1" lang="en-US" altLang="ja-JP" sz="1200" dirty="0" smtClean="0"/>
              <a:t>pec v1.0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730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_ppttemplate_white">
  <a:themeElements>
    <a:clrScheme name="ユーザー定義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F1437"/>
      </a:accent1>
      <a:accent2>
        <a:srgbClr val="910A2D"/>
      </a:accent2>
      <a:accent3>
        <a:srgbClr val="005032"/>
      </a:accent3>
      <a:accent4>
        <a:srgbClr val="B49600"/>
      </a:accent4>
      <a:accent5>
        <a:srgbClr val="7D1900"/>
      </a:accent5>
      <a:accent6>
        <a:srgbClr val="641E73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sz="2200" dirty="0" smtClean="0">
            <a:latin typeface="Interstate Mazda Regular" pitchFamily="2" charset="0"/>
            <a:ea typeface="Noto Sans CJK JP Regular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sz="2200" dirty="0" smtClean="0">
            <a:latin typeface="Noto Sans CJK JP Regular" pitchFamily="34" charset="-128"/>
            <a:ea typeface="Noto Sans CJK JP Regular" pitchFamily="34" charset="-128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0930e_a.pptx" id="{C36FA1C2-9689-42B3-877B-D8780C1F6705}" vid="{A1553EF6-3C3A-40BC-9E06-B2FD67B823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1B0EBEA04208F45887CEFB16207C800" ma:contentTypeVersion="0" ma:contentTypeDescription="新しいドキュメントを作成します。" ma:contentTypeScope="" ma:versionID="ab7d90340834f16d94ed912293cbbe8f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B8DDB5-E9C4-481B-956A-EDBCD7083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23CCFE1-DDCB-4231-B0D3-EBD657BFC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AE220-1525-484B-98A1-E7E16EED6CF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e_ppttemplate_white</Template>
  <TotalTime>1863</TotalTime>
  <Words>585</Words>
  <Application>Microsoft Office PowerPoint</Application>
  <PresentationFormat>画面に合わせる (16:9)</PresentationFormat>
  <Paragraphs>237</Paragraphs>
  <Slides>9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e_ppttemplate_white</vt:lpstr>
      <vt:lpstr>Office Theme</vt:lpstr>
      <vt:lpstr>PowerPoint プレゼンテーション</vt:lpstr>
      <vt:lpstr>Multiple OEMs and Types of Cars</vt:lpstr>
      <vt:lpstr>Compatible with various IVI system</vt:lpstr>
      <vt:lpstr>Example of System Architecture compatible with various combinations of peripherals.</vt:lpstr>
      <vt:lpstr>Define Reference Hardware Architecture </vt:lpstr>
      <vt:lpstr>(a) Reference Hardware Specification Document</vt:lpstr>
      <vt:lpstr>(b) Reference Hardware Development (2018)</vt:lpstr>
      <vt:lpstr>(b) Reference Hardware Development (next step)</vt:lpstr>
      <vt:lpstr>Schedule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Mazda Motor Corporation</dc:creator>
  <cp:lastModifiedBy>Yamaji Osamu (山地 治)</cp:lastModifiedBy>
  <cp:revision>126</cp:revision>
  <dcterms:created xsi:type="dcterms:W3CDTF">2015-10-13T07:16:32Z</dcterms:created>
  <dcterms:modified xsi:type="dcterms:W3CDTF">2018-02-19T09:06:50Z</dcterms:modified>
</cp:coreProperties>
</file>