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1" r:id="rId1"/>
  </p:sldMasterIdLst>
  <p:notesMasterIdLst>
    <p:notesMasterId r:id="rId18"/>
  </p:notesMasterIdLst>
  <p:handoutMasterIdLst>
    <p:handoutMasterId r:id="rId19"/>
  </p:handoutMasterIdLst>
  <p:sldIdLst>
    <p:sldId id="420" r:id="rId2"/>
    <p:sldId id="424" r:id="rId3"/>
    <p:sldId id="432" r:id="rId4"/>
    <p:sldId id="414" r:id="rId5"/>
    <p:sldId id="425" r:id="rId6"/>
    <p:sldId id="426" r:id="rId7"/>
    <p:sldId id="427" r:id="rId8"/>
    <p:sldId id="428" r:id="rId9"/>
    <p:sldId id="429" r:id="rId10"/>
    <p:sldId id="430" r:id="rId11"/>
    <p:sldId id="433" r:id="rId12"/>
    <p:sldId id="421" r:id="rId13"/>
    <p:sldId id="422" r:id="rId14"/>
    <p:sldId id="418" r:id="rId15"/>
    <p:sldId id="423" r:id="rId16"/>
    <p:sldId id="431" r:id="rId17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66FFFF"/>
    <a:srgbClr val="99FF99"/>
    <a:srgbClr val="CCFFFF"/>
    <a:srgbClr val="FF6600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73309" autoAdjust="0"/>
  </p:normalViewPr>
  <p:slideViewPr>
    <p:cSldViewPr snapToGrid="0" showGuides="1">
      <p:cViewPr varScale="1">
        <p:scale>
          <a:sx n="53" d="100"/>
          <a:sy n="53" d="100"/>
        </p:scale>
        <p:origin x="12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2676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184" cy="52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988" y="0"/>
            <a:ext cx="2865213" cy="52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380"/>
            <a:ext cx="2942184" cy="45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988" y="9379380"/>
            <a:ext cx="2865213" cy="45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698ACD0-2937-4DCB-A5D8-AF9A9D1DC0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101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01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462" y="4686538"/>
            <a:ext cx="5384840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2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01" y="9371502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0" tIns="45313" rIns="90630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68D3787-23EA-4BD3-936C-CDEDFF80D0E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9507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 am sorry that I cannot go to Berlin this time.</a:t>
            </a:r>
            <a:br>
              <a:rPr lang="en-US" altLang="ja-JP" dirty="0" smtClean="0"/>
            </a:br>
            <a:r>
              <a:rPr lang="en-US" altLang="ja-JP" dirty="0" smtClean="0"/>
              <a:t>I’d like to want to talk about this theme today.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5136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The tables on this page are prioritized to fill the gaps.</a:t>
            </a:r>
            <a:br>
              <a:rPr lang="en-US" altLang="ja-JP" dirty="0" smtClean="0"/>
            </a:br>
            <a:r>
              <a:rPr lang="en-US" altLang="ja-JP" dirty="0" smtClean="0"/>
              <a:t>No decision has been made</a:t>
            </a:r>
          </a:p>
          <a:p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However, if the priority and the person or company in charge of developing each function can decide,</a:t>
            </a:r>
            <a:br>
              <a:rPr lang="en-US" altLang="ja-JP" dirty="0" smtClean="0"/>
            </a:br>
            <a:r>
              <a:rPr lang="en-US" altLang="ja-JP" dirty="0" smtClean="0"/>
              <a:t>I think this is also </a:t>
            </a:r>
            <a:r>
              <a:rPr kumimoji="1" lang="en-US" altLang="ja-JP" baseline="0" dirty="0" smtClean="0"/>
              <a:t>one of how </a:t>
            </a:r>
            <a:r>
              <a:rPr lang="en-US" altLang="ja-JP" dirty="0" smtClean="0"/>
              <a:t>to make AGL UCB closer to product ready.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6377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681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I’d like to talk</a:t>
            </a:r>
            <a:r>
              <a:rPr kumimoji="1" lang="en-US" altLang="ja-JP" baseline="0" dirty="0" smtClean="0"/>
              <a:t> about disclose production-level code</a:t>
            </a:r>
          </a:p>
          <a:p>
            <a:endParaRPr kumimoji="1" lang="en-US" altLang="ja-JP" baseline="0" dirty="0" smtClean="0"/>
          </a:p>
          <a:p>
            <a:pPr marL="0" indent="0">
              <a:buNone/>
            </a:pPr>
            <a:r>
              <a:rPr lang="en-US" altLang="ja-JP" sz="1200" dirty="0" smtClean="0"/>
              <a:t>The software that Toyota will plan to disclose code is related to or included in the following components of AGL.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r>
              <a:rPr lang="en-US" altLang="ja-JP" dirty="0" smtClean="0"/>
              <a:t>In the service layer, IPC, location, etc.</a:t>
            </a:r>
            <a:br>
              <a:rPr lang="en-US" altLang="ja-JP" dirty="0" smtClean="0"/>
            </a:br>
            <a:r>
              <a:rPr lang="en-US" altLang="ja-JP" dirty="0" smtClean="0"/>
              <a:t>In the OS layer, resource control, etc.</a:t>
            </a:r>
          </a:p>
          <a:p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software that Toyota will contribute is classified into two cases.</a:t>
            </a:r>
            <a:br>
              <a:rPr lang="en-US" altLang="ja-JP" dirty="0" smtClean="0"/>
            </a:br>
            <a:r>
              <a:rPr lang="en-US" altLang="ja-JP" dirty="0" smtClean="0"/>
              <a:t>There</a:t>
            </a:r>
            <a:r>
              <a:rPr lang="en-US" altLang="ja-JP" baseline="0" dirty="0" smtClean="0"/>
              <a:t> are</a:t>
            </a:r>
            <a:r>
              <a:rPr lang="en-US" altLang="ja-JP" dirty="0" smtClean="0"/>
              <a:t> missing features and similar </a:t>
            </a:r>
            <a:r>
              <a:rPr lang="en-US" altLang="ja-JP" dirty="0" err="1" smtClean="0"/>
              <a:t>fetures</a:t>
            </a:r>
            <a:r>
              <a:rPr lang="en-US" altLang="ja-JP" dirty="0" smtClean="0"/>
              <a:t> in AGL.</a:t>
            </a:r>
          </a:p>
          <a:p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As an example of missing</a:t>
            </a:r>
            <a:r>
              <a:rPr lang="en-US" altLang="ja-JP" baseline="0" dirty="0" smtClean="0"/>
              <a:t> features in AGL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There is a shutdown process</a:t>
            </a:r>
            <a:br>
              <a:rPr lang="en-US" altLang="ja-JP" dirty="0" smtClean="0"/>
            </a:br>
            <a:r>
              <a:rPr lang="en-US" altLang="ja-JP" dirty="0" smtClean="0"/>
              <a:t>This is necessary to properly terminate each process to reduce power consumption when the vehicle status is ACC-OFF.</a:t>
            </a:r>
            <a:br>
              <a:rPr lang="en-US" altLang="ja-JP" dirty="0" smtClean="0"/>
            </a:br>
            <a:r>
              <a:rPr lang="en-US" altLang="ja-JP" dirty="0" smtClean="0"/>
              <a:t>There is also data backup</a:t>
            </a:r>
            <a:br>
              <a:rPr lang="en-US" altLang="ja-JP" dirty="0" smtClean="0"/>
            </a:br>
            <a:r>
              <a:rPr lang="en-US" altLang="ja-JP" dirty="0" smtClean="0"/>
              <a:t>This is necessary to retain user usage status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There is also resource monitoring</a:t>
            </a:r>
            <a:br>
              <a:rPr lang="en-US" altLang="ja-JP" dirty="0" smtClean="0"/>
            </a:br>
            <a:r>
              <a:rPr lang="en-US" altLang="ja-JP" dirty="0" smtClean="0"/>
              <a:t>This is necessary to prevent unexpected system stop or reset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So, regarding</a:t>
            </a:r>
            <a:r>
              <a:rPr lang="en-US" altLang="ja-JP" baseline="0" dirty="0" smtClean="0"/>
              <a:t> missing functions, I’d like to want add new features in AGL.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As an example of existing features in AGL,</a:t>
            </a:r>
          </a:p>
          <a:p>
            <a:r>
              <a:rPr lang="en-US" altLang="ja-JP" dirty="0" smtClean="0"/>
              <a:t>There</a:t>
            </a:r>
            <a:r>
              <a:rPr lang="en-US" altLang="ja-JP" baseline="0" dirty="0" smtClean="0"/>
              <a:t> are Touch-panel device control, location and task manager.</a:t>
            </a:r>
          </a:p>
          <a:p>
            <a:r>
              <a:rPr lang="en-US" altLang="ja-JP" baseline="0" dirty="0" smtClean="0"/>
              <a:t>Regarding those features, I’d like to want discuss weather to replace, coexist or keep existing.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3365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I’d like</a:t>
            </a:r>
            <a:r>
              <a:rPr kumimoji="1" lang="en-US" altLang="ja-JP" baseline="0" dirty="0" smtClean="0"/>
              <a:t> to talk about schedule for disclosure.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Today, I disclose API documents</a:t>
            </a:r>
          </a:p>
          <a:p>
            <a:r>
              <a:rPr kumimoji="1" lang="en-US" altLang="ja-JP" baseline="0" dirty="0" smtClean="0"/>
              <a:t>I will disclose code and updated API documents for 7modules in Oct.</a:t>
            </a:r>
          </a:p>
          <a:p>
            <a:r>
              <a:rPr kumimoji="1" lang="en-US" altLang="ja-JP" baseline="0" dirty="0" smtClean="0"/>
              <a:t>So, For others, I will disclose in Dec.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At the stage of code disclosure,</a:t>
            </a:r>
          </a:p>
          <a:p>
            <a:r>
              <a:rPr lang="en-US" altLang="ja-JP" dirty="0" smtClean="0"/>
              <a:t>I’d like to want to discuss planning and integration methods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in SAT</a:t>
            </a:r>
          </a:p>
          <a:p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common_library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framework_unified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notification_persistent_service</a:t>
            </a:r>
            <a:endParaRPr kumimoji="1" lang="en-US" altLang="ja-JP" dirty="0" smtClean="0"/>
          </a:p>
          <a:p>
            <a:r>
              <a:rPr kumimoji="1" lang="en-US" altLang="ja-JP" dirty="0" smtClean="0"/>
              <a:t>Communication</a:t>
            </a:r>
          </a:p>
          <a:p>
            <a:r>
              <a:rPr kumimoji="1" lang="en-US" altLang="ja-JP" dirty="0" err="1" smtClean="0"/>
              <a:t>Config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interface_unified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system_manager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https://confluence.cr.toyota.co.jp/pages/viewpage.action?pageId=112931743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3791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I’d like to talk</a:t>
            </a:r>
            <a:r>
              <a:rPr kumimoji="1" lang="en-US" altLang="ja-JP" baseline="0" dirty="0" smtClean="0"/>
              <a:t> about feature overview by other document.</a:t>
            </a:r>
          </a:p>
          <a:p>
            <a:r>
              <a:rPr kumimoji="1" lang="en-US" altLang="ja-JP" baseline="0" dirty="0" smtClean="0"/>
              <a:t>This document is written about feature overview, relation diagram, and use cases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Please refer other document.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I’d like to talk about API documents</a:t>
            </a:r>
          </a:p>
          <a:p>
            <a:r>
              <a:rPr lang="en-US" altLang="ja-JP" dirty="0" smtClean="0"/>
              <a:t>I will put below next week.</a:t>
            </a:r>
          </a:p>
          <a:p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Where should I put the HTML file?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6462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So, I have</a:t>
            </a:r>
            <a:r>
              <a:rPr kumimoji="1" lang="en-US" altLang="ja-JP" baseline="0" dirty="0" smtClean="0"/>
              <a:t> requests.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8424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 would like to continue talking about Spec.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content is about the schedule.</a:t>
            </a:r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First,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about background</a:t>
            </a:r>
            <a:r>
              <a:rPr kumimoji="1" lang="en-US" altLang="ja-JP" baseline="0" dirty="0" smtClean="0"/>
              <a:t> and current </a:t>
            </a:r>
            <a:r>
              <a:rPr kumimoji="1" lang="en-US" altLang="ja-JP" dirty="0" smtClean="0"/>
              <a:t>status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propose to update spec document from version 1.0 to 2.0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So, we requested to several OEMs to extract the requirements for AGL software</a:t>
            </a:r>
            <a:r>
              <a:rPr lang="en-US" altLang="ja-JP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F2F @ Spain (May, 2019)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there were no new requirements from OEMs.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So, I thought</a:t>
            </a:r>
            <a:r>
              <a:rPr kumimoji="1" lang="en-US" altLang="ja-JP" baseline="0" dirty="0" smtClean="0"/>
              <a:t> about re-plan.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proceed in other way to update spec documents.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Toyota will first propose the new requirements based on the software we disclose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None/>
            </a:pPr>
            <a:r>
              <a:rPr lang="en-US" altLang="ja-JP" sz="1200" dirty="0" smtClean="0"/>
              <a:t>(Other features (especially APIs) will be added after disclosure.)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To OEMs member,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If you have requirements for other features, please ask me for additional requirements.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Have you had any questions or comments so far?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・・・</a:t>
            </a: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To OEMs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If you have requirements for other features, please ask me for additional requirements.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228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agenda is as follows.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First of all, </a:t>
            </a:r>
            <a:r>
              <a:rPr lang="en-US" altLang="ja-JP" baseline="0" dirty="0" smtClean="0"/>
              <a:t>I’d like to </a:t>
            </a:r>
            <a:r>
              <a:rPr lang="en-US" altLang="ja-JP" dirty="0" smtClean="0"/>
              <a:t>talk about what we proposed at previous AB in July.</a:t>
            </a:r>
            <a:br>
              <a:rPr lang="en-US" altLang="ja-JP" dirty="0" smtClean="0"/>
            </a:br>
            <a:r>
              <a:rPr lang="en-US" altLang="ja-JP" dirty="0" smtClean="0"/>
              <a:t>Next,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I’d like to </a:t>
            </a:r>
            <a:r>
              <a:rPr lang="en-US" altLang="ja-JP" dirty="0" smtClean="0"/>
              <a:t>talk about the</a:t>
            </a:r>
            <a:r>
              <a:rPr lang="en-US" altLang="ja-JP" baseline="0" dirty="0" smtClean="0"/>
              <a:t> software that Toyota disclose</a:t>
            </a:r>
            <a:r>
              <a:rPr lang="en-US" altLang="ja-JP" dirty="0" smtClean="0"/>
              <a:t> code.</a:t>
            </a:r>
            <a:br>
              <a:rPr lang="en-US" altLang="ja-JP" dirty="0" smtClean="0"/>
            </a:br>
            <a:r>
              <a:rPr lang="en-US" altLang="ja-JP" dirty="0" smtClean="0"/>
              <a:t>Finally, I</a:t>
            </a:r>
            <a:r>
              <a:rPr lang="en-US" altLang="ja-JP" baseline="0" dirty="0" smtClean="0"/>
              <a:t>’d like to </a:t>
            </a:r>
            <a:r>
              <a:rPr lang="en-US" altLang="ja-JP" dirty="0" smtClean="0"/>
              <a:t>talk about Spec EG activity</a:t>
            </a:r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5136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475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 ’d like to talk about what we proposed at the AB in July.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 background</a:t>
            </a:r>
            <a:br>
              <a:rPr lang="en-US" altLang="ja-JP" dirty="0" smtClean="0"/>
            </a:br>
            <a:r>
              <a:rPr lang="en-US" altLang="ja-JP" dirty="0" smtClean="0"/>
              <a:t>we declared that we would like to fill the gap</a:t>
            </a:r>
            <a:br>
              <a:rPr lang="en-US" altLang="ja-JP" dirty="0" smtClean="0"/>
            </a:br>
            <a:r>
              <a:rPr lang="en-US" altLang="ja-JP" dirty="0" smtClean="0"/>
              <a:t>between the current AGL UCB and production-level code.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Therefore, we raised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4 points as points for discussion.</a:t>
            </a:r>
            <a:br>
              <a:rPr lang="en-US" altLang="ja-JP" dirty="0" smtClean="0"/>
            </a:br>
            <a:r>
              <a:rPr lang="ja-JP" altLang="en-US" dirty="0" smtClean="0"/>
              <a:t>・ </a:t>
            </a:r>
            <a:r>
              <a:rPr lang="en-US" altLang="ja-JP" dirty="0" smtClean="0"/>
              <a:t>How to make AGL UCB closer to product ready</a:t>
            </a:r>
            <a:br>
              <a:rPr lang="en-US" altLang="ja-JP" dirty="0" smtClean="0"/>
            </a:br>
            <a:r>
              <a:rPr lang="ja-JP" altLang="en-US" dirty="0" smtClean="0"/>
              <a:t>・ </a:t>
            </a:r>
            <a:r>
              <a:rPr lang="en-US" altLang="ja-JP" dirty="0" smtClean="0"/>
              <a:t>How to integrate contribution from product code</a:t>
            </a:r>
            <a:br>
              <a:rPr lang="en-US" altLang="ja-JP" dirty="0" smtClean="0"/>
            </a:br>
            <a:r>
              <a:rPr lang="ja-JP" altLang="en-US" dirty="0" smtClean="0"/>
              <a:t>・ </a:t>
            </a:r>
            <a:r>
              <a:rPr lang="en-US" altLang="ja-JP" dirty="0" smtClean="0"/>
              <a:t>Shift of spending development fund from Demo purpose to Product readiness</a:t>
            </a:r>
            <a:br>
              <a:rPr lang="en-US" altLang="ja-JP" dirty="0" smtClean="0"/>
            </a:br>
            <a:r>
              <a:rPr lang="ja-JP" altLang="en-US" dirty="0" smtClean="0"/>
              <a:t>・ </a:t>
            </a:r>
            <a:r>
              <a:rPr lang="en-US" altLang="ja-JP" dirty="0" smtClean="0"/>
              <a:t>How to monitor progress of funded development, and navigate them efficiently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409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 proposed two points.</a:t>
            </a:r>
            <a:br>
              <a:rPr lang="en-US" altLang="ja-JP" dirty="0" smtClean="0"/>
            </a:br>
            <a:r>
              <a:rPr lang="en-US" altLang="ja-JP" dirty="0" smtClean="0"/>
              <a:t>One is ...</a:t>
            </a:r>
            <a:br>
              <a:rPr lang="en-US" altLang="ja-JP" dirty="0" smtClean="0"/>
            </a:br>
            <a:r>
              <a:rPr lang="en-US" altLang="ja-JP" dirty="0" smtClean="0"/>
              <a:t>The second is ...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8368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I’d like to talk about the first proposal.</a:t>
            </a:r>
            <a:br>
              <a:rPr lang="en-US" altLang="ja-JP" dirty="0" smtClean="0"/>
            </a:br>
            <a:r>
              <a:rPr lang="en-US" altLang="ja-JP" dirty="0" smtClean="0"/>
              <a:t>First, about Issues</a:t>
            </a:r>
            <a:r>
              <a:rPr lang="en-US" altLang="ja-JP" baseline="0" dirty="0" smtClean="0"/>
              <a:t> in management of AGL out sourcing.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 a current situation, there are</a:t>
            </a:r>
            <a:r>
              <a:rPr lang="en-US" altLang="ja-JP" baseline="0" dirty="0" smtClean="0"/>
              <a:t> </a:t>
            </a:r>
            <a:r>
              <a:rPr lang="en-US" altLang="ja-JP" baseline="0" dirty="0" err="1" smtClean="0"/>
              <a:t>Isseus</a:t>
            </a:r>
            <a:r>
              <a:rPr lang="en-US" altLang="ja-JP" baseline="0" dirty="0" smtClean="0"/>
              <a:t>.</a:t>
            </a:r>
            <a:endParaRPr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Issues # 1 and Issues</a:t>
            </a:r>
            <a:r>
              <a:rPr lang="en-US" altLang="ja-JP" baseline="0" dirty="0" smtClean="0"/>
              <a:t> #3</a:t>
            </a:r>
            <a:r>
              <a:rPr lang="en-US" altLang="ja-JP" dirty="0" smtClean="0"/>
              <a:t>, at 4Q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timing contents of the funding is not well discussed.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Issues # 2, we has not seen development status in terms of contract scope.</a:t>
            </a:r>
            <a:br>
              <a:rPr lang="en-US" altLang="ja-JP" dirty="0" smtClean="0"/>
            </a:b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758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So, We proposed the improvements.</a:t>
            </a:r>
          </a:p>
          <a:p>
            <a:r>
              <a:rPr kumimoji="1" lang="en-US" altLang="ja-JP" dirty="0" smtClean="0"/>
              <a:t>Improvement</a:t>
            </a:r>
            <a:r>
              <a:rPr kumimoji="1" lang="en-US" altLang="ja-JP" baseline="0" dirty="0" smtClean="0"/>
              <a:t> proposal #1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Improvement</a:t>
            </a:r>
            <a:r>
              <a:rPr kumimoji="1" lang="en-US" altLang="ja-JP" baseline="0" dirty="0" smtClean="0"/>
              <a:t> proposal #2</a:t>
            </a:r>
            <a:endParaRPr kumimoji="1" lang="ja-JP" alt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Improvement</a:t>
            </a:r>
            <a:r>
              <a:rPr kumimoji="1" lang="en-US" altLang="ja-JP" baseline="0" dirty="0" smtClean="0"/>
              <a:t> proposal #3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think that those improvement proposal are one of how </a:t>
            </a:r>
            <a:r>
              <a:rPr lang="en-US" altLang="ja-JP" dirty="0" smtClean="0"/>
              <a:t>to make AGL UCB closer to product ready.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</a:t>
            </a:r>
            <a:r>
              <a:rPr lang="en-US" altLang="ja-JP" dirty="0" smtClean="0"/>
              <a:t>I think that it is necessary to discuss next year's items at the next AB.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768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I’d like to talk about the second proposal.</a:t>
            </a:r>
          </a:p>
          <a:p>
            <a:r>
              <a:rPr kumimoji="1" lang="en-US" altLang="ja-JP" dirty="0" smtClean="0"/>
              <a:t>First, about issues</a:t>
            </a:r>
            <a:r>
              <a:rPr kumimoji="1" lang="en-US" altLang="ja-JP" baseline="0" dirty="0" smtClean="0"/>
              <a:t> of the gap between AGL and product-level code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There are too much gap between AGL and product-level code (in API)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52147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So, We proposed the resolutions.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Resolution proposal #1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Resolution proposal #2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388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2DCA-03C1-41DD-BCD8-93F7DC06CE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4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E57B-E6A4-4967-A5C8-A918A4F007D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2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E41A-C305-4E5C-9790-525B863B73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3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9E5A-3D82-4BDD-8FB6-B9304A826A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7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02B8-22E1-4139-9CED-3C4B4828CE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3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5F3A-19B0-4B78-9959-68B66CC63D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B516-107F-4EB5-A0B6-2778968A3B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FDA6-A74D-4A20-9997-464373B020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9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DC40-8AA4-4DD8-AD47-3F77F8158E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2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AB1-4DEE-4645-B2B6-9EE9405796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6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B5E9-1047-4DA2-9686-2820C0495E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7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7B54905-8340-41DF-84FD-3F572E8495DD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2019/9/26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3E3586C-9690-4DB5-BAC2-D5C9982F2139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gray">
          <a:xfrm>
            <a:off x="468313" y="550863"/>
            <a:ext cx="8226425" cy="31750"/>
          </a:xfrm>
          <a:prstGeom prst="rect">
            <a:avLst/>
          </a:prstGeom>
          <a:gradFill rotWithShape="0">
            <a:gsLst>
              <a:gs pos="0">
                <a:schemeClr val="accent1">
                  <a:lumMod val="5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kumimoji="1" lang="ja-JP" altLang="ja-JP" sz="2400" dirty="0">
              <a:solidFill>
                <a:prstClr val="black"/>
              </a:solidFill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179388" y="6564313"/>
            <a:ext cx="2952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0" tIns="45675" rIns="91350" bIns="45675" anchor="ctr"/>
          <a:lstStyle>
            <a:lvl1pPr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900" dirty="0">
                <a:solidFill>
                  <a:prstClr val="black"/>
                </a:solidFill>
                <a:latin typeface="Times New Roman" pitchFamily="18" charset="0"/>
                <a:ea typeface="ＭＳ Ｐゴシック" pitchFamily="50" charset="-128"/>
              </a:rPr>
              <a:t>©</a:t>
            </a:r>
            <a:r>
              <a:rPr kumimoji="1" lang="en-US" altLang="ja-JP" sz="900" dirty="0">
                <a:solidFill>
                  <a:prstClr val="black"/>
                </a:solidFill>
                <a:latin typeface="Tahoma" pitchFamily="34" charset="0"/>
                <a:ea typeface="ＭＳ Ｐゴシック" pitchFamily="50" charset="-128"/>
              </a:rPr>
              <a:t> TOYOTA MOTOR CORPORATION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1646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503" r:id="rId2"/>
    <p:sldLayoutId id="2147484504" r:id="rId3"/>
    <p:sldLayoutId id="2147484505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automotivelinux.org/display/TC/API+Docume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527069" y="5748225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TOYOTA MOTOR CORPORATION</a:t>
            </a:r>
          </a:p>
          <a:p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Toshikazu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Ohiwa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2837" y="2268579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About </a:t>
            </a:r>
            <a:r>
              <a:rPr lang="en-US" altLang="ja-JP" dirty="0" smtClean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Product-level Code from TOYOTA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6420" y="6395079"/>
            <a:ext cx="4523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Use API number of each function for product and 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AGL</a:t>
            </a:r>
            <a:endParaRPr lang="en-US" altLang="ja-JP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34268"/>
              </p:ext>
            </p:extLst>
          </p:nvPr>
        </p:nvGraphicFramePr>
        <p:xfrm>
          <a:off x="294054" y="1884721"/>
          <a:ext cx="8388365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0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Coverage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</a:rPr>
                        <a:t>Requirements with gaps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Assignment Idea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１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App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FW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UI Tool-Kit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７％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GUI</a:t>
                      </a:r>
                      <a:r>
                        <a:rPr kumimoji="1" lang="ja-JP" altLang="en-US" sz="1050" baseline="0" dirty="0" smtClean="0"/>
                        <a:t> </a:t>
                      </a:r>
                      <a:r>
                        <a:rPr kumimoji="1" lang="en-US" altLang="ja-JP" sz="1050" baseline="0" dirty="0" smtClean="0"/>
                        <a:t>Library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Out</a:t>
                      </a:r>
                      <a:r>
                        <a:rPr kumimoji="1" lang="en-US" altLang="ja-JP" sz="1050" baseline="0" dirty="0" smtClean="0"/>
                        <a:t> of Scope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２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Browser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/>
                        <a:t>―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Security</a:t>
                      </a:r>
                      <a:r>
                        <a:rPr kumimoji="1" lang="en-US" altLang="ja-JP" sz="1050" baseline="0" dirty="0" smtClean="0"/>
                        <a:t> patch update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AGL(Fund)?</a:t>
                      </a:r>
                      <a:endParaRPr kumimoji="1" lang="ja-JP" altLang="en-US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Smartphone</a:t>
                      </a:r>
                      <a:r>
                        <a:rPr kumimoji="1" lang="en-US" altLang="ja-JP" sz="1050" baseline="0" dirty="0" smtClean="0"/>
                        <a:t> cooperation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SDL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(Contract required</a:t>
                      </a:r>
                      <a:r>
                        <a:rPr kumimoji="1" lang="en-US" altLang="ja-JP" sz="1050" baseline="0" dirty="0" smtClean="0"/>
                        <a:t> for 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Car Play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Android Auto)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AGL(Fund)?</a:t>
                      </a:r>
                      <a:endParaRPr kumimoji="1" lang="ja-JP" altLang="en-US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③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Arbitration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４８％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Priority</a:t>
                      </a:r>
                      <a:r>
                        <a:rPr kumimoji="1" lang="en-US" altLang="ja-JP" sz="1050" baseline="0" dirty="0" smtClean="0"/>
                        <a:t> control</a:t>
                      </a:r>
                      <a:r>
                        <a:rPr kumimoji="1" lang="ja-JP" altLang="en-US" sz="1050" dirty="0" smtClean="0"/>
                        <a:t>（</a:t>
                      </a:r>
                      <a:r>
                        <a:rPr kumimoji="1" lang="en-US" altLang="ja-JP" sz="1050" dirty="0" smtClean="0"/>
                        <a:t>display,</a:t>
                      </a:r>
                      <a:r>
                        <a:rPr kumimoji="1" lang="en-US" altLang="ja-JP" sz="1050" baseline="0" dirty="0" smtClean="0"/>
                        <a:t> sound, communication</a:t>
                      </a:r>
                      <a:r>
                        <a:rPr kumimoji="1" lang="ja-JP" altLang="en-US" sz="1050" dirty="0" smtClean="0"/>
                        <a:t>）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④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Vehicle</a:t>
                      </a:r>
                      <a:r>
                        <a:rPr kumimoji="1" lang="en-US" altLang="ja-JP" sz="1050" baseline="0" dirty="0" smtClean="0"/>
                        <a:t> information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１５％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Display</a:t>
                      </a:r>
                      <a:r>
                        <a:rPr kumimoji="1" lang="en-US" altLang="ja-JP" sz="1050" baseline="0" dirty="0" smtClean="0"/>
                        <a:t> and setting for vehicle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</a:t>
                      </a:r>
                      <a:r>
                        <a:rPr kumimoji="1" lang="en-US" altLang="ja-JP" sz="1050" baseline="0" dirty="0" smtClean="0"/>
                        <a:t> Member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⑤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Bluetooth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Hand</a:t>
                      </a:r>
                      <a:r>
                        <a:rPr kumimoji="1" lang="en-US" altLang="ja-JP" sz="1050" baseline="0" dirty="0" smtClean="0"/>
                        <a:t> free(incoming, Answering, Calling, Phonebook)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mail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⑥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Re-programing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Program</a:t>
                      </a:r>
                      <a:r>
                        <a:rPr kumimoji="1" lang="en-US" altLang="ja-JP" sz="1050" baseline="0" dirty="0" smtClean="0"/>
                        <a:t> update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⑦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DCM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Data</a:t>
                      </a:r>
                      <a:r>
                        <a:rPr kumimoji="1" lang="en-US" altLang="ja-JP" sz="1050" baseline="0" dirty="0" smtClean="0"/>
                        <a:t> communication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⑧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Radio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Preset registration/Calling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Destination </a:t>
                      </a:r>
                      <a:r>
                        <a:rPr kumimoji="1" lang="en-US" altLang="ja-JP" sz="1050" dirty="0" err="1" smtClean="0"/>
                        <a:t>Func</a:t>
                      </a:r>
                      <a:r>
                        <a:rPr kumimoji="1" lang="en-US" altLang="ja-JP" sz="1050" dirty="0" smtClean="0"/>
                        <a:t>.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⑨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Voice</a:t>
                      </a:r>
                      <a:r>
                        <a:rPr kumimoji="1" lang="en-US" altLang="ja-JP" sz="1050" baseline="0" dirty="0" smtClean="0"/>
                        <a:t> recognition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４％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Each service(Radio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TEL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err="1" smtClean="0"/>
                        <a:t>MediaPlayer</a:t>
                      </a:r>
                      <a:r>
                        <a:rPr kumimoji="1" lang="ja-JP" altLang="en-US" sz="1050" baseline="0" dirty="0" err="1" smtClean="0"/>
                        <a:t>、</a:t>
                      </a:r>
                      <a:r>
                        <a:rPr kumimoji="1" lang="en-US" altLang="ja-JP" sz="1050" baseline="0" dirty="0" smtClean="0"/>
                        <a:t>etc.</a:t>
                      </a:r>
                      <a:r>
                        <a:rPr kumimoji="1" lang="ja-JP" altLang="en-US" sz="1050" dirty="0" smtClean="0"/>
                        <a:t>）</a:t>
                      </a:r>
                      <a:r>
                        <a:rPr kumimoji="1" lang="ja-JP" altLang="en-US" sz="1050" baseline="0" dirty="0" smtClean="0"/>
                        <a:t> </a:t>
                      </a:r>
                      <a:r>
                        <a:rPr kumimoji="1" lang="en-US" altLang="ja-JP" sz="1050" baseline="0" dirty="0" smtClean="0"/>
                        <a:t>control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⑩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D-TV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Receive and operation 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⑪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Media</a:t>
                      </a:r>
                      <a:r>
                        <a:rPr kumimoji="1" lang="en-US" altLang="ja-JP" sz="1050" baseline="0" dirty="0" smtClean="0"/>
                        <a:t> Player</a:t>
                      </a:r>
                      <a:endParaRPr kumimoji="1" lang="ja-JP" altLang="en-US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１５％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operation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other service cooperation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⑫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Remote</a:t>
                      </a:r>
                      <a:r>
                        <a:rPr kumimoji="1" lang="en-US" altLang="ja-JP" sz="1050" baseline="0" dirty="0" smtClean="0"/>
                        <a:t> 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Remote maintenance 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AGL Member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３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</a:t>
                      </a:r>
                      <a:r>
                        <a:rPr kumimoji="1" lang="en-US" altLang="ja-JP" sz="1050" baseline="0" dirty="0" smtClean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Resource management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Power</a:t>
                      </a:r>
                      <a:r>
                        <a:rPr kumimoji="1" lang="en-US" altLang="ja-JP" sz="1050" baseline="0" dirty="0" smtClean="0"/>
                        <a:t> Management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Device management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etc.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Toyota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aseline="0" dirty="0" smtClean="0"/>
                        <a:t>Location information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Location</a:t>
                      </a:r>
                      <a:r>
                        <a:rPr kumimoji="1" lang="en-US" altLang="ja-JP" sz="1050" baseline="0" dirty="0" smtClean="0"/>
                        <a:t> information of GPS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Toyota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③　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Display</a:t>
                      </a:r>
                      <a:r>
                        <a:rPr kumimoji="1" lang="en-US" altLang="ja-JP" sz="1050" baseline="0" dirty="0" smtClean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１００％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Window Management</a:t>
                      </a:r>
                      <a:r>
                        <a:rPr kumimoji="1" lang="ja-JP" altLang="en-US" sz="1050" dirty="0" err="1" smtClean="0"/>
                        <a:t>、</a:t>
                      </a:r>
                      <a:r>
                        <a:rPr kumimoji="1" lang="en-US" altLang="ja-JP" sz="1050" dirty="0" smtClean="0"/>
                        <a:t>Display output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④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Sound</a:t>
                      </a:r>
                      <a:r>
                        <a:rPr kumimoji="1" lang="en-US" altLang="ja-JP" sz="1050" baseline="0" dirty="0" smtClean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１００％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Routing</a:t>
                      </a:r>
                      <a:r>
                        <a:rPr kumimoji="1" lang="en-US" altLang="ja-JP" sz="1050" baseline="0" dirty="0" smtClean="0"/>
                        <a:t> and output of sound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124700" y="64488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60528" y="65956"/>
            <a:ext cx="745541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Note: Priority of filling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endParaRPr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32365" y="6380459"/>
            <a:ext cx="5270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＊</a:t>
            </a:r>
            <a:r>
              <a:rPr kumimoji="1" lang="en-US" altLang="ja-JP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Coverage =API </a:t>
            </a:r>
            <a:r>
              <a:rPr kumimoji="1" lang="en-US" altLang="ja-JP" sz="11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number of AGL / API number of </a:t>
            </a:r>
            <a:r>
              <a:rPr kumimoji="1" lang="en-US" altLang="ja-JP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Product</a:t>
            </a:r>
            <a:endParaRPr kumimoji="1" lang="en-US" altLang="ja-JP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88824" y="1404427"/>
            <a:ext cx="1346887" cy="2494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Priority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031701" y="1404426"/>
            <a:ext cx="1346887" cy="2494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 Priority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481135" y="1406961"/>
            <a:ext cx="1346887" cy="2494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Priority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87268" y="964694"/>
            <a:ext cx="4435755" cy="82317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6419" y="623494"/>
            <a:ext cx="425357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Ex. Priority of 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grade products based on Browser</a:t>
            </a:r>
          </a:p>
          <a:p>
            <a:endParaRPr kumimoji="1" lang="en-US" altLang="ja-JP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High Priority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　：　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 OEM Common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Soft.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en-US" altLang="ja-JP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Middle</a:t>
            </a:r>
            <a:r>
              <a:rPr kumimoji="1" lang="ja-JP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：　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1" lang="ja-JP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Grade</a:t>
            </a:r>
          </a:p>
          <a:p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Low Priority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　：　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 High</a:t>
            </a:r>
            <a:r>
              <a:rPr kumimoji="1" lang="ja-JP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Grade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588824" y="1046991"/>
            <a:ext cx="2789764" cy="2494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Toyota can contribute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7818" y="2268579"/>
            <a:ext cx="8528364" cy="1470025"/>
          </a:xfrm>
        </p:spPr>
        <p:txBody>
          <a:bodyPr>
            <a:normAutofit/>
          </a:bodyPr>
          <a:lstStyle/>
          <a:p>
            <a:r>
              <a:rPr lang="en-US" altLang="ja-JP" dirty="0"/>
              <a:t>About the software that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Toyota disclose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69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106680"/>
            <a:ext cx="8572039" cy="45720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 between AGL UCB code and Toyota product level code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5698334"/>
            <a:ext cx="2133600" cy="365125"/>
          </a:xfrm>
        </p:spPr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389" y="3349267"/>
            <a:ext cx="3075394" cy="282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円/楕円 17"/>
          <p:cNvSpPr/>
          <p:nvPr/>
        </p:nvSpPr>
        <p:spPr>
          <a:xfrm>
            <a:off x="6422777" y="4561104"/>
            <a:ext cx="1211523" cy="80368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918366" y="5431324"/>
            <a:ext cx="467095" cy="3749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688837" y="5453098"/>
            <a:ext cx="217904" cy="3749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247629" y="5445844"/>
            <a:ext cx="217904" cy="3749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9" y="761276"/>
            <a:ext cx="8622839" cy="642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software that Toyota 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disclose today relate to the 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following components of AGL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49683" y="1300658"/>
            <a:ext cx="4209143" cy="16316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Layer: Platform Service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IPC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 Service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Persistent Storage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Management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Management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Error Management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Monitoring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Management</a:t>
            </a: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4747268" y="1300658"/>
            <a:ext cx="3962167" cy="161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System Layer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Control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Startup/Shutdown Control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Device Drivers: Peripheral / Automotive Device 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367258" y="3159242"/>
            <a:ext cx="5659991" cy="3204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1700"/>
              </a:lnSpc>
              <a:spcAft>
                <a:spcPts val="0"/>
              </a:spcAft>
              <a:buNone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missing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features in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AGL</a:t>
            </a: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Shutdown processing</a:t>
            </a:r>
          </a:p>
          <a:p>
            <a:pPr marL="533400" lvl="1" indent="-133350" fontAlgn="auto">
              <a:lnSpc>
                <a:spcPts val="17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Low power consumption when ACC-OFF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 backup</a:t>
            </a:r>
          </a:p>
          <a:p>
            <a:pPr marL="533400" lvl="1" indent="-133350" fontAlgn="auto">
              <a:lnSpc>
                <a:spcPts val="17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user usage</a:t>
            </a: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monitoring</a:t>
            </a:r>
          </a:p>
          <a:p>
            <a:pPr marL="533400" lvl="1" indent="-133350" fontAlgn="auto">
              <a:lnSpc>
                <a:spcPts val="17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Prevention of system stop or reset</a:t>
            </a:r>
          </a:p>
          <a:p>
            <a:pPr marL="0" indent="0" fontAlgn="auto">
              <a:lnSpc>
                <a:spcPts val="1700"/>
              </a:lnSpc>
              <a:spcAft>
                <a:spcPts val="0"/>
              </a:spcAft>
              <a:buNone/>
            </a:pP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lnSpc>
                <a:spcPts val="1700"/>
              </a:lnSpc>
              <a:spcAft>
                <a:spcPts val="0"/>
              </a:spcAft>
              <a:buNone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similar features in AGL</a:t>
            </a: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Touch-Panel input control</a:t>
            </a: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 Service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76225" fontAlgn="auto">
              <a:lnSpc>
                <a:spcPts val="17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ask manager</a:t>
            </a:r>
          </a:p>
        </p:txBody>
      </p:sp>
    </p:spTree>
    <p:extLst>
      <p:ext uri="{BB962C8B-B14F-4D97-AF65-F5344CB8AC3E}">
        <p14:creationId xmlns:p14="http://schemas.microsoft.com/office/powerpoint/2010/main" val="32842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457200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 for the activity 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939800" y="2025085"/>
            <a:ext cx="3729622" cy="346075"/>
          </a:xfrm>
          <a:prstGeom prst="homePlat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3352800" y="4663037"/>
            <a:ext cx="4013200" cy="323850"/>
          </a:xfrm>
          <a:prstGeom prst="homePlate">
            <a:avLst/>
          </a:prstGeom>
          <a:solidFill>
            <a:srgbClr val="99FF99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84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2782" y="1568373"/>
            <a:ext cx="3637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of product-level code disclosure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2023" y="2382630"/>
            <a:ext cx="2207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isclose API document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17074" y="1086742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77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63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64974" y="1086742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156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142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12874" y="1086742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635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621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</a:p>
        </p:txBody>
      </p:sp>
      <p:sp>
        <p:nvSpPr>
          <p:cNvPr id="20" name="ホームベース 19"/>
          <p:cNvSpPr/>
          <p:nvPr/>
        </p:nvSpPr>
        <p:spPr>
          <a:xfrm>
            <a:off x="7366000" y="5139287"/>
            <a:ext cx="1600200" cy="323850"/>
          </a:xfrm>
          <a:prstGeom prst="homePlate">
            <a:avLst/>
          </a:prstGeom>
          <a:solidFill>
            <a:srgbClr val="99FF99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358900" y="973139"/>
            <a:ext cx="0" cy="449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108200" y="973139"/>
            <a:ext cx="0" cy="449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54522" y="973139"/>
            <a:ext cx="0" cy="449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603822" y="973139"/>
            <a:ext cx="0" cy="4602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359078" y="973139"/>
            <a:ext cx="0" cy="4625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21078" y="973139"/>
            <a:ext cx="0" cy="4625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854700" y="973139"/>
            <a:ext cx="0" cy="4625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616700" y="973139"/>
            <a:ext cx="0" cy="4625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356278" y="976314"/>
            <a:ext cx="0" cy="462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105578" y="976314"/>
            <a:ext cx="0" cy="462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851900" y="976314"/>
            <a:ext cx="0" cy="462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8111474" y="1090416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  <p:cxnSp>
        <p:nvCxnSpPr>
          <p:cNvPr id="36" name="直線コネクタ 35"/>
          <p:cNvCxnSpPr/>
          <p:nvPr/>
        </p:nvCxnSpPr>
        <p:spPr>
          <a:xfrm>
            <a:off x="266700" y="1503562"/>
            <a:ext cx="887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455661" y="3769236"/>
            <a:ext cx="1479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isclose code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173723" y="4355260"/>
            <a:ext cx="14382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fix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501933" y="5156849"/>
            <a:ext cx="1208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09226" y="4679110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 rot="5400000">
            <a:off x="-262280" y="4796803"/>
            <a:ext cx="1145955" cy="307777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AGL Activity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820022" y="2031533"/>
            <a:ext cx="20759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Prepare API documents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4603904" y="4117540"/>
            <a:ext cx="0" cy="55520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3166873" y="2601705"/>
            <a:ext cx="2872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isclose API document(update)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443223" y="2792205"/>
            <a:ext cx="2872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isclose API document(update)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2626476" y="3238196"/>
            <a:ext cx="2105275" cy="346075"/>
          </a:xfrm>
          <a:prstGeom prst="homePlat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62508" y="3280608"/>
            <a:ext cx="18998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Refactor the source code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171175" y="3544272"/>
            <a:ext cx="1479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▲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isclose code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3359304" y="4104840"/>
            <a:ext cx="0" cy="55520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2959916" y="261377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59916" y="357389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224836" y="377201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224836" y="279665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33082" y="5598387"/>
            <a:ext cx="2760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#1 : 7 modules of all 22 modules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#2 :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All 22 modules</a:t>
            </a:r>
          </a:p>
        </p:txBody>
      </p:sp>
      <p:sp>
        <p:nvSpPr>
          <p:cNvPr id="53" name="正方形/長方形 52"/>
          <p:cNvSpPr/>
          <p:nvPr/>
        </p:nvSpPr>
        <p:spPr>
          <a:xfrm rot="5400000">
            <a:off x="-733954" y="2915846"/>
            <a:ext cx="2089299" cy="30777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Toyota Activity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968822" y="5026125"/>
            <a:ext cx="449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We want to discuss the way of source code integration</a:t>
            </a:r>
            <a:b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and its schedule in SAT or EG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40"/>
            <a:ext cx="8229600" cy="55775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features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Feature overview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Relation diagram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Use cases</a:t>
            </a: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Please refer other document: BaseSystem_Features.pdf</a:t>
            </a: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API Introduction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confluence.automotivelinux.org/display/TC/API+Documents</a:t>
            </a: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457200"/>
          </a:xfrm>
        </p:spPr>
        <p:txBody>
          <a:bodyPr>
            <a:noAutofit/>
          </a:bodyPr>
          <a:lstStyle/>
          <a:p>
            <a:pPr marL="0" indent="0" algn="l"/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Explain function overview</a:t>
            </a:r>
          </a:p>
        </p:txBody>
      </p:sp>
    </p:spTree>
    <p:extLst>
      <p:ext uri="{BB962C8B-B14F-4D97-AF65-F5344CB8AC3E}">
        <p14:creationId xmlns:p14="http://schemas.microsoft.com/office/powerpoint/2010/main" val="36328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40"/>
            <a:ext cx="8229600" cy="557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Walt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assign the appropriate person to review API documents and source code that we disclose from now on.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Reviewers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 would like you to review the software (documents and source code) in terms of following points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software is not in current AGL UCB. Therefore, please check that these software from us is acceptable to merge in AGL or not.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 some software is similar to current AGL UCB. </a:t>
            </a:r>
            <a:br>
              <a:rPr lang="en-US" altLang="ja-JP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these software, we would like you to propose</a:t>
            </a:r>
          </a:p>
          <a:p>
            <a:pPr lvl="3">
              <a:buFont typeface="Wingdings" panose="05000000000000000000" pitchFamily="2" charset="2"/>
              <a:buChar char="n"/>
            </a:pPr>
            <a:r>
              <a:rPr lang="en-US" altLang="ja-JP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A: Replace AGL to Toyota software</a:t>
            </a:r>
          </a:p>
          <a:p>
            <a:pPr lvl="3">
              <a:buFont typeface="Wingdings" panose="05000000000000000000" pitchFamily="2" charset="2"/>
              <a:buChar char="n"/>
            </a:pPr>
            <a:r>
              <a:rPr lang="en-US" altLang="ja-JP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B: Co-exist both AGL and Toyota Software</a:t>
            </a:r>
          </a:p>
          <a:p>
            <a:pPr lvl="3">
              <a:buFont typeface="Wingdings" panose="05000000000000000000" pitchFamily="2" charset="2"/>
              <a:buChar char="n"/>
            </a:pPr>
            <a:r>
              <a:rPr lang="en-US" altLang="ja-JP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C: Reject to merge Toyota software 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Also, please let us know the detail reason for above two terms.</a:t>
            </a:r>
            <a:endParaRPr lang="en-US" altLang="ja-JP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1"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199" y="106680"/>
            <a:ext cx="8572039" cy="457200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457200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/>
              <a:t>Spec EG activity: Toward Spec 2.0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46760"/>
            <a:ext cx="8229600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and Current Status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propose to update spec document from version 1.0 to 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So, we requested to several OEMs to extract the requirements for AGL software</a:t>
            </a:r>
            <a:b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F2F @ Spain (May, 2019)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there were no new requirements from OEMs.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Re-Plan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proceed in other way to update spec documents.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Toyota will first propose the new requirements based on the software we disclose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2622562" y="4861555"/>
            <a:ext cx="2046860" cy="346075"/>
          </a:xfrm>
          <a:prstGeom prst="homePlat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84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Jul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17074" y="3212007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Sep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77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Aug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63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Oct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64974" y="3212007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Dec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156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Nov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142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Jan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12874" y="3212007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Mar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635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Feb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621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Apr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1358900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108200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54522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603822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359078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21078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854700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616700" y="3098404"/>
            <a:ext cx="0" cy="3271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356278" y="3101579"/>
            <a:ext cx="0" cy="3268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105578" y="3101579"/>
            <a:ext cx="0" cy="3268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851900" y="3101579"/>
            <a:ext cx="0" cy="3268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8111474" y="3215681"/>
            <a:ext cx="7442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May</a:t>
            </a:r>
          </a:p>
        </p:txBody>
      </p:sp>
      <p:cxnSp>
        <p:nvCxnSpPr>
          <p:cNvPr id="36" name="直線コネクタ 35"/>
          <p:cNvCxnSpPr/>
          <p:nvPr/>
        </p:nvCxnSpPr>
        <p:spPr>
          <a:xfrm>
            <a:off x="266700" y="3628827"/>
            <a:ext cx="887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2634455" y="4868003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Propose new requirements</a:t>
            </a:r>
            <a:endParaRPr lang="ja-JP" altLang="en-US" dirty="0"/>
          </a:p>
        </p:txBody>
      </p:sp>
      <p:sp>
        <p:nvSpPr>
          <p:cNvPr id="48" name="ホームベース 47"/>
          <p:cNvSpPr/>
          <p:nvPr/>
        </p:nvSpPr>
        <p:spPr>
          <a:xfrm>
            <a:off x="4608274" y="5562239"/>
            <a:ext cx="2742110" cy="346075"/>
          </a:xfrm>
          <a:prstGeom prst="homePlate">
            <a:avLst/>
          </a:prstGeom>
          <a:solidFill>
            <a:srgbClr val="99FF99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608274" y="5562239"/>
            <a:ext cx="25135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Adding requirements for APIs</a:t>
            </a:r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2462023" y="3883779"/>
            <a:ext cx="2207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▲</a:t>
            </a:r>
            <a:r>
              <a:rPr lang="en-US" altLang="ja-JP" dirty="0"/>
              <a:t>D</a:t>
            </a:r>
            <a:r>
              <a:rPr lang="en-US" altLang="ja-JP" dirty="0" smtClean="0"/>
              <a:t>isclose API document</a:t>
            </a:r>
            <a:endParaRPr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3166873" y="4102854"/>
            <a:ext cx="3270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▲</a:t>
            </a:r>
            <a:r>
              <a:rPr lang="en-US" altLang="ja-JP" dirty="0"/>
              <a:t>D</a:t>
            </a:r>
            <a:r>
              <a:rPr lang="en-US" altLang="ja-JP" dirty="0" smtClean="0"/>
              <a:t>isclose API document(update)/ode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4443223" y="4293354"/>
            <a:ext cx="33102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▲</a:t>
            </a:r>
            <a:r>
              <a:rPr lang="en-US" altLang="ja-JP" dirty="0"/>
              <a:t>D</a:t>
            </a:r>
            <a:r>
              <a:rPr lang="en-US" altLang="ja-JP" dirty="0" smtClean="0"/>
              <a:t>isclose API document(update)/code</a:t>
            </a:r>
            <a:endParaRPr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2959916" y="411492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#1</a:t>
            </a:r>
            <a:endParaRPr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4224836" y="429780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#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824990" y="4537737"/>
            <a:ext cx="16049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Reschedule plan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635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467544" y="65956"/>
            <a:ext cx="8064896" cy="504056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 smtClean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Agenda</a:t>
            </a:r>
            <a:endParaRPr kumimoji="1" lang="ja-JP" altLang="en-US" sz="2400" dirty="0">
              <a:latin typeface="Arial" panose="020B0604020202020204" pitchFamily="34" charset="0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6742" y="568092"/>
            <a:ext cx="88090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Proposal at previous AB (Jul, 2019)</a:t>
            </a:r>
            <a:endParaRPr lang="en-US" altLang="ja-JP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Filling </a:t>
            </a:r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gap between the current AGL 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UCB and </a:t>
            </a:r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production-level 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code ASAP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kumimoji="1" lang="en-US" altLang="ja-JP" sz="2000" dirty="0">
              <a:ea typeface="Arial Unicode MS" panose="020B060402020202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About </a:t>
            </a:r>
            <a:r>
              <a:rPr lang="en-US" altLang="ja-JP" sz="2000" dirty="0"/>
              <a:t>the software that Toyota disclose </a:t>
            </a:r>
            <a:r>
              <a:rPr lang="en-US" altLang="ja-JP" sz="2000" dirty="0" smtClean="0"/>
              <a:t>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Spec EG activity: Toward Spec </a:t>
            </a:r>
            <a:r>
              <a:rPr lang="en-US" altLang="ja-JP" sz="2000" dirty="0" smtClean="0"/>
              <a:t>2.0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529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7818" y="2268579"/>
            <a:ext cx="8528364" cy="1470025"/>
          </a:xfrm>
        </p:spPr>
        <p:txBody>
          <a:bodyPr>
            <a:normAutofit/>
          </a:bodyPr>
          <a:lstStyle/>
          <a:p>
            <a:r>
              <a:rPr lang="en-US" altLang="ja-JP" dirty="0"/>
              <a:t>Proposal at previous AB (Jul, 2019)</a:t>
            </a:r>
          </a:p>
        </p:txBody>
      </p:sp>
    </p:spTree>
    <p:extLst>
      <p:ext uri="{BB962C8B-B14F-4D97-AF65-F5344CB8AC3E}">
        <p14:creationId xmlns:p14="http://schemas.microsoft.com/office/powerpoint/2010/main" val="38778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467544" y="65956"/>
            <a:ext cx="8064896" cy="504056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/>
              <a:t>Background</a:t>
            </a:r>
            <a:endParaRPr lang="en-US" altLang="ja-JP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99176" y="568092"/>
            <a:ext cx="8799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AGL’s Advisory </a:t>
            </a:r>
            <a:r>
              <a:rPr lang="en-US" altLang="ja-JP" sz="2000" dirty="0"/>
              <a:t>B</a:t>
            </a:r>
            <a:r>
              <a:rPr lang="en-US" altLang="ja-JP" sz="2000" dirty="0" smtClean="0"/>
              <a:t>oard (AB), </a:t>
            </a:r>
            <a:r>
              <a:rPr lang="en-US" altLang="ja-JP" sz="2000" dirty="0"/>
              <a:t>we </a:t>
            </a:r>
            <a:r>
              <a:rPr lang="en-US" altLang="ja-JP" sz="2000" dirty="0" smtClean="0"/>
              <a:t>proposed </a:t>
            </a:r>
            <a:r>
              <a:rPr lang="en-US" altLang="ja-JP" sz="2000" dirty="0"/>
              <a:t>that we would </a:t>
            </a:r>
            <a:r>
              <a:rPr lang="en-US" altLang="ja-JP" sz="2000" dirty="0" smtClean="0"/>
              <a:t>like to </a:t>
            </a:r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ill </a:t>
            </a:r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gap between </a:t>
            </a:r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current AGL UCB and 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product-level code.</a:t>
            </a:r>
            <a:endParaRPr lang="en-US" altLang="ja-JP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39" y="2009571"/>
            <a:ext cx="6588514" cy="409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9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54842" y="840694"/>
            <a:ext cx="84616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&lt;Proposal-1&gt;</a:t>
            </a:r>
          </a:p>
          <a:p>
            <a:pPr lvl="1"/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Improvements of managing funding developments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AGL governing body (AB, SC, SAT) should involve more on management of the funding development, especially in budget approval and progress/result evaluation.</a:t>
            </a:r>
          </a:p>
          <a:p>
            <a:endParaRPr kumimoji="1" lang="en-US" altLang="ja-JP" sz="24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&lt;Proposal-2&gt;</a:t>
            </a:r>
          </a:p>
          <a:p>
            <a:pPr lvl="1"/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Filling the gap between the current AGL UCB and production-level code ASAP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The gap should be filled as much as possible, and as soon as possible.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Encourage members to contribute product-level code.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Leverage the development find for the purpose.</a:t>
            </a:r>
          </a:p>
        </p:txBody>
      </p:sp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10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1129024" y="65956"/>
            <a:ext cx="67883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8982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4334" y="619417"/>
            <a:ext cx="5523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1. Issues in management of AGL our sourcing</a:t>
            </a:r>
            <a:endParaRPr kumimoji="1" lang="en-US" altLang="ja-JP" sz="1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5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29024" y="65956"/>
            <a:ext cx="77916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Improvement of funding development (1/2)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82977"/>
              </p:ext>
            </p:extLst>
          </p:nvPr>
        </p:nvGraphicFramePr>
        <p:xfrm>
          <a:off x="217702" y="1286408"/>
          <a:ext cx="8564502" cy="118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7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2018/4Q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2019/1Q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2019/2Q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2019/3Q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2019/4Q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07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Company-A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020689" y="1597598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3022" y="1597598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84739" y="1597598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55761" y="1617503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804" y="978583"/>
            <a:ext cx="382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&lt;Current situation&gt;</a:t>
            </a:r>
            <a:endParaRPr kumimoji="1" lang="ja-JP" altLang="en-US" sz="1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63854" y="1878488"/>
            <a:ext cx="1411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(Issue #1)</a:t>
            </a:r>
          </a:p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Approved by amount of money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81796" y="1802246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(Issue #2)</a:t>
            </a:r>
          </a:p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 progress report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50474" y="1801781"/>
            <a:ext cx="1167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(Issue #2)</a:t>
            </a:r>
            <a:endParaRPr kumimoji="1" lang="en-US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Result are not examined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74225" y="1812691"/>
            <a:ext cx="161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(Issue #3)</a:t>
            </a:r>
          </a:p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Contents of funding is not discussed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4716" y="2457281"/>
            <a:ext cx="871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/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#1 : Our sourcing tasks are ambiguous. Detailed tasks of out sourcing (</a:t>
            </a:r>
            <a:r>
              <a:rPr kumimoji="1" lang="en-US" altLang="ja-JP" sz="1800" dirty="0" err="1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SoW</a:t>
            </a:r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) are not clear at the timing of budget approval. Its total budget amount is examined, but their contents are not well examined by AB.</a:t>
            </a:r>
          </a:p>
          <a:p>
            <a:pPr marL="1160463" indent="-1160463"/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#2 : Progress and artifacts of the outsourcing development are not well monitored.</a:t>
            </a:r>
          </a:p>
          <a:p>
            <a:pPr marL="1160463" indent="-1160463"/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#3 : Contents of the funding is not well discussed.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04716" y="4308333"/>
            <a:ext cx="8601854" cy="2314575"/>
            <a:chOff x="469574" y="3507571"/>
            <a:chExt cx="8601854" cy="2314575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5015332" y="5489314"/>
              <a:ext cx="3582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Data presented at Mar 4, 2019 AB</a:t>
              </a:r>
              <a:endPara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92530" y="5483592"/>
              <a:ext cx="3385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Data presented at Feb 19, 2018 AB</a:t>
              </a:r>
              <a:endPara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9214" y="3797327"/>
              <a:ext cx="2952528" cy="1725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530" y="3822311"/>
              <a:ext cx="2909147" cy="1707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円/楕円 26"/>
            <p:cNvSpPr/>
            <p:nvPr/>
          </p:nvSpPr>
          <p:spPr>
            <a:xfrm>
              <a:off x="2461364" y="4014182"/>
              <a:ext cx="1101486" cy="1637731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6680792" y="3998970"/>
              <a:ext cx="1169091" cy="1637731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333688" y="3507571"/>
              <a:ext cx="58388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&lt;Comparison AMM Winter data at FY18  vs FY19&gt;</a:t>
              </a:r>
            </a:p>
          </p:txBody>
        </p:sp>
        <p:sp>
          <p:nvSpPr>
            <p:cNvPr id="4" name="四角形吹き出し 3"/>
            <p:cNvSpPr/>
            <p:nvPr/>
          </p:nvSpPr>
          <p:spPr>
            <a:xfrm>
              <a:off x="3562850" y="4352655"/>
              <a:ext cx="1190171" cy="453149"/>
            </a:xfrm>
            <a:prstGeom prst="wedgeRectCallout">
              <a:avLst>
                <a:gd name="adj1" fmla="val -52540"/>
                <a:gd name="adj2" fmla="val 817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Tasks were presented</a:t>
              </a:r>
              <a:endParaRPr kumimoji="1"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32" name="四角形吹き出し 31"/>
            <p:cNvSpPr/>
            <p:nvPr/>
          </p:nvSpPr>
          <p:spPr>
            <a:xfrm>
              <a:off x="7667574" y="4191216"/>
              <a:ext cx="1327877" cy="453149"/>
            </a:xfrm>
            <a:prstGeom prst="wedgeRectCallout">
              <a:avLst>
                <a:gd name="adj1" fmla="val -52540"/>
                <a:gd name="adj2" fmla="val 817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Tasks were not described</a:t>
              </a:r>
              <a:endParaRPr kumimoji="1"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69574" y="3781392"/>
              <a:ext cx="8601854" cy="204075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457200" y="5105224"/>
            <a:ext cx="1619542" cy="1130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750474" y="5048720"/>
            <a:ext cx="1723445" cy="1243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49391" y="2753409"/>
            <a:ext cx="85654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Improvement proposal #1:</a:t>
            </a:r>
          </a:p>
          <a:p>
            <a:pPr lvl="1"/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Circulate the detailed </a:t>
            </a:r>
            <a:r>
              <a:rPr kumimoji="1" lang="en-US" altLang="ja-JP" sz="2000" dirty="0" err="1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SoW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among SC and AB, and examine the detail before budget approval.</a:t>
            </a:r>
          </a:p>
          <a:p>
            <a:pPr lvl="1"/>
            <a:endParaRPr kumimoji="1" lang="en-US" altLang="ja-JP" sz="20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Improvement proposal #2:</a:t>
            </a:r>
          </a:p>
          <a:p>
            <a:pPr lvl="1"/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progress of out sourcing is examined by SAT at every quarter and report it to the AB.</a:t>
            </a:r>
          </a:p>
          <a:p>
            <a:pPr lvl="1"/>
            <a:endParaRPr kumimoji="1" lang="en-US" altLang="ja-JP" sz="20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Improvement proposal #3:</a:t>
            </a:r>
          </a:p>
          <a:p>
            <a:pPr lvl="1"/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When new adding items to be developed by out source is come up, then it should be discussed and approve at Fall-AB.</a:t>
            </a:r>
            <a:endParaRPr kumimoji="1" lang="en-US" altLang="ja-JP" sz="20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9390" y="933265"/>
            <a:ext cx="4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&lt;Proposal of the improvements&gt;</a:t>
            </a:r>
            <a:endParaRPr kumimoji="1" lang="ja-JP" altLang="en-US" sz="1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49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sp>
        <p:nvSpPr>
          <p:cNvPr id="50" name="スライド番号プレースホルダー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pPr/>
              <a:t>7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84629"/>
              </p:ext>
            </p:extLst>
          </p:nvPr>
        </p:nvGraphicFramePr>
        <p:xfrm>
          <a:off x="250363" y="1242970"/>
          <a:ext cx="8564502" cy="118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7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2018/4Q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2019/1Q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2019/2Q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2019/3Q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2019/4Q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07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Company-A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053350" y="1554160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65683" y="1554160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17400" y="1554160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88422" y="1574065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★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14457" y="1758808"/>
            <a:ext cx="135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Check the progress at SAT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10745" y="1989640"/>
            <a:ext cx="1167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Check the result at SAT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6886" y="1769253"/>
            <a:ext cx="161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Contents of funding should be discussed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17534" y="1566452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☆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SAT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18264" y="1761503"/>
            <a:ext cx="897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☆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SAT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1129024" y="65956"/>
            <a:ext cx="77916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Improvement of funding development (2/2)</a:t>
            </a:r>
          </a:p>
        </p:txBody>
      </p:sp>
    </p:spTree>
    <p:extLst>
      <p:ext uri="{BB962C8B-B14F-4D97-AF65-F5344CB8AC3E}">
        <p14:creationId xmlns:p14="http://schemas.microsoft.com/office/powerpoint/2010/main" val="15918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4716" y="720765"/>
            <a:ext cx="87072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2. Issues of the gap between AGL and product-level code</a:t>
            </a:r>
            <a:endParaRPr kumimoji="1" lang="en-US" altLang="ja-JP" sz="2000" b="1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1"/>
            <a:r>
              <a:rPr kumimoji="1" lang="en-US" altLang="ja-JP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There are too much gap between AGL and product-level code (in API)</a:t>
            </a:r>
          </a:p>
        </p:txBody>
      </p:sp>
      <p:pic>
        <p:nvPicPr>
          <p:cNvPr id="5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38369"/>
              </p:ext>
            </p:extLst>
          </p:nvPr>
        </p:nvGraphicFramePr>
        <p:xfrm>
          <a:off x="431750" y="1863765"/>
          <a:ext cx="8182923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5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#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Function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Function detail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Cover ratio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Abstract of the Gap</a:t>
                      </a:r>
                      <a:endParaRPr kumimoji="1" lang="ja-JP" altLang="en-US" sz="1050" dirty="0" smtClean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App FW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App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FW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７％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Application lifecycle management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2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Services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Voice</a:t>
                      </a:r>
                      <a:r>
                        <a:rPr kumimoji="1" lang="en-US" altLang="ja-JP" sz="1050" baseline="0" dirty="0" smtClean="0"/>
                        <a:t> recognition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４％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Voice control of services (Radio,</a:t>
                      </a:r>
                      <a:r>
                        <a:rPr kumimoji="1" lang="en-US" altLang="ja-JP" sz="1050" baseline="0" dirty="0" smtClean="0"/>
                        <a:t> Phone call, media player, etc.)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aseline="0" dirty="0" smtClean="0"/>
                        <a:t>SW update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SW update notification,</a:t>
                      </a:r>
                      <a:r>
                        <a:rPr kumimoji="1" lang="en-US" altLang="ja-JP" sz="1050" baseline="0" dirty="0" smtClean="0"/>
                        <a:t> download, install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③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Comm.</a:t>
                      </a:r>
                      <a:r>
                        <a:rPr kumimoji="1" lang="en-US" altLang="ja-JP" sz="1050" baseline="0" dirty="0" smtClean="0"/>
                        <a:t> Mgmt.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４８％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Routing though</a:t>
                      </a:r>
                      <a:r>
                        <a:rPr kumimoji="1" lang="en-US" altLang="ja-JP" sz="1050" baseline="0" dirty="0" smtClean="0"/>
                        <a:t> e</a:t>
                      </a:r>
                      <a:r>
                        <a:rPr kumimoji="1" lang="en-US" altLang="ja-JP" sz="1050" dirty="0" smtClean="0"/>
                        <a:t>xternal devices, Priority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④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Modem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MTU setting, Error</a:t>
                      </a:r>
                      <a:r>
                        <a:rPr kumimoji="1" lang="en-US" altLang="ja-JP" sz="1050" baseline="0" dirty="0" smtClean="0"/>
                        <a:t> handling, etc.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⑤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Smartphone Connectivity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Framework to deploy CarPlay</a:t>
                      </a:r>
                      <a:r>
                        <a:rPr kumimoji="1" lang="en-US" altLang="ja-JP" sz="1050" baseline="0" dirty="0" smtClean="0"/>
                        <a:t>, A</a:t>
                      </a:r>
                      <a:r>
                        <a:rPr kumimoji="1" lang="en-US" altLang="ja-JP" sz="1050" dirty="0" smtClean="0"/>
                        <a:t>ndroid Auto,</a:t>
                      </a:r>
                      <a:r>
                        <a:rPr kumimoji="1" lang="en-US" altLang="ja-JP" sz="1050" baseline="0" dirty="0" smtClean="0"/>
                        <a:t> etc.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⑥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Media player</a:t>
                      </a:r>
                      <a:endParaRPr kumimoji="1" lang="ja-JP" altLang="en-US" sz="1050" dirty="0" smtClean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１５％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Integration in</a:t>
                      </a:r>
                      <a:r>
                        <a:rPr kumimoji="1" lang="en-US" altLang="ja-JP" sz="1050" baseline="0" dirty="0" smtClean="0"/>
                        <a:t> other services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⑦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Radio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Call preset station,</a:t>
                      </a:r>
                      <a:r>
                        <a:rPr kumimoji="1" lang="en-US" altLang="ja-JP" sz="1050" baseline="0" dirty="0" smtClean="0"/>
                        <a:t> regional specific station search (ex. RDS)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⑧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TV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DTV reception and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⑨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Bluetooth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Hands-free</a:t>
                      </a:r>
                      <a:r>
                        <a:rPr kumimoji="1" lang="en-US" altLang="ja-JP" sz="1050" baseline="0" dirty="0" smtClean="0"/>
                        <a:t> (Call, Phone book search, answering), mailing and messaging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⑩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Remote</a:t>
                      </a:r>
                      <a:r>
                        <a:rPr kumimoji="1" lang="en-US" altLang="ja-JP" sz="1050" baseline="0" dirty="0" smtClean="0"/>
                        <a:t> vehicle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Remote vehicle maintenance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⑪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Vehicle</a:t>
                      </a:r>
                      <a:r>
                        <a:rPr kumimoji="1" lang="en-US" altLang="ja-JP" sz="1050" baseline="0" dirty="0" smtClean="0"/>
                        <a:t> info &amp;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１５％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Vehicle control setting and display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3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System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Kernel and drivers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System hardware resource</a:t>
                      </a:r>
                      <a:r>
                        <a:rPr kumimoji="1" lang="en-US" altLang="ja-JP" sz="1050" baseline="0" dirty="0" smtClean="0"/>
                        <a:t> control, power management, device lifecycle management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Diagnostics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Logging and reporting hardware/application</a:t>
                      </a:r>
                      <a:r>
                        <a:rPr kumimoji="1" lang="en-US" altLang="ja-JP" sz="1050" baseline="0" dirty="0" smtClean="0"/>
                        <a:t> error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③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Location (GPS)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８０％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Location data handling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④　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Drawing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１００％</a:t>
                      </a:r>
                      <a:endParaRPr kumimoji="1" lang="en-US" altLang="ja-JP" sz="1050" dirty="0" smtClean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Window</a:t>
                      </a:r>
                      <a:r>
                        <a:rPr kumimoji="1" lang="ja-JP" altLang="en-US" sz="1050" baseline="0" dirty="0" smtClean="0"/>
                        <a:t> </a:t>
                      </a:r>
                      <a:r>
                        <a:rPr kumimoji="1" lang="en-US" altLang="ja-JP" sz="1050" baseline="0" dirty="0" smtClean="0"/>
                        <a:t>manager, Display-out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⑤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Sound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 smtClean="0"/>
                        <a:t>１００％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Routing sound, Sound output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012443" y="1515036"/>
            <a:ext cx="4640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Cover ration = (# of AGL APIs) / (# of Product-level code APIs)</a:t>
            </a:r>
            <a:endParaRPr kumimoji="1" lang="en-US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pPr/>
              <a:t>8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129024" y="65956"/>
            <a:ext cx="67883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of gap for production (1/2)</a:t>
            </a:r>
          </a:p>
        </p:txBody>
      </p:sp>
    </p:spTree>
    <p:extLst>
      <p:ext uri="{BB962C8B-B14F-4D97-AF65-F5344CB8AC3E}">
        <p14:creationId xmlns:p14="http://schemas.microsoft.com/office/powerpoint/2010/main" val="9892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0251" y="856225"/>
            <a:ext cx="84752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Resolution proposal #1:</a:t>
            </a:r>
          </a:p>
          <a:p>
            <a:pPr lvl="1"/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Contribute the product-level code to AGL community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If the contributed code is new code, use as a base of AGL community development.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If the contributed code is overlapping existing AGL code, start to consider to integrate the functionality into AGL code.</a:t>
            </a:r>
          </a:p>
          <a:p>
            <a:pPr lvl="2"/>
            <a:endParaRPr kumimoji="1" lang="en-US" altLang="ja-JP" sz="20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Resolution proposal #2:</a:t>
            </a:r>
          </a:p>
          <a:p>
            <a:pPr lvl="1"/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If no volunteer for the integration work,  leverage the development fund.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Ex.) Spec EG defines </a:t>
            </a:r>
            <a:r>
              <a:rPr kumimoji="1" lang="en-US" altLang="ja-JP" sz="2000" dirty="0" err="1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SoW</a:t>
            </a:r>
            <a:r>
              <a:rPr kumimoji="1"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based of discussions among company developing product-level code (OEM, Tier-1, etc.).</a:t>
            </a:r>
          </a:p>
        </p:txBody>
      </p:sp>
      <p:pic>
        <p:nvPicPr>
          <p:cNvPr id="5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sp>
        <p:nvSpPr>
          <p:cNvPr id="19" name="スライド番号プレースホルダー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pPr/>
              <a:t>9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29024" y="65956"/>
            <a:ext cx="67883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of gap for production (2/2)</a:t>
            </a:r>
          </a:p>
        </p:txBody>
      </p:sp>
    </p:spTree>
    <p:extLst>
      <p:ext uri="{BB962C8B-B14F-4D97-AF65-F5344CB8AC3E}">
        <p14:creationId xmlns:p14="http://schemas.microsoft.com/office/powerpoint/2010/main" val="258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73998</TotalTime>
  <Words>1812</Words>
  <Application>Microsoft Office PowerPoint</Application>
  <PresentationFormat>画面に合わせる (4:3)</PresentationFormat>
  <Paragraphs>521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7" baseType="lpstr">
      <vt:lpstr>Arial Unicode MS</vt:lpstr>
      <vt:lpstr>HG丸ｺﾞｼｯｸM-PRO</vt:lpstr>
      <vt:lpstr>Meiryo UI</vt:lpstr>
      <vt:lpstr>ＭＳ Ｐゴシック</vt:lpstr>
      <vt:lpstr>ＭＳ Ｐ明朝</vt:lpstr>
      <vt:lpstr>Arial</vt:lpstr>
      <vt:lpstr>Calibri</vt:lpstr>
      <vt:lpstr>Tahoma</vt:lpstr>
      <vt:lpstr>Times New Roman</vt:lpstr>
      <vt:lpstr>Wingdings</vt:lpstr>
      <vt:lpstr>Office ​​テーマ</vt:lpstr>
      <vt:lpstr>About Product-level Code from TOYOTA</vt:lpstr>
      <vt:lpstr>Agenda</vt:lpstr>
      <vt:lpstr>Proposal at previous AB (Jul, 2019)</vt:lpstr>
      <vt:lpstr>Background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About the software that  Toyota disclose</vt:lpstr>
      <vt:lpstr>Relationship  between AGL UCB code and Toyota product level code</vt:lpstr>
      <vt:lpstr>Schedule for the activity </vt:lpstr>
      <vt:lpstr>Explain function overview</vt:lpstr>
      <vt:lpstr>Request</vt:lpstr>
      <vt:lpstr>Spec EG activity: Toward Spec 2.0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【最終アウトプット】</dc:title>
  <dc:creator>トヨタ自動車株式会社</dc:creator>
  <cp:lastModifiedBy>Ohiwa, Toshikazu/大岩 敏和</cp:lastModifiedBy>
  <cp:revision>5926</cp:revision>
  <cp:lastPrinted>2019-09-05T12:35:06Z</cp:lastPrinted>
  <dcterms:created xsi:type="dcterms:W3CDTF">2005-02-01T03:58:19Z</dcterms:created>
  <dcterms:modified xsi:type="dcterms:W3CDTF">2019-09-26T13:02:43Z</dcterms:modified>
</cp:coreProperties>
</file>