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6" r:id="rId2"/>
    <p:sldId id="316" r:id="rId3"/>
    <p:sldId id="318" r:id="rId4"/>
    <p:sldId id="307" r:id="rId5"/>
    <p:sldId id="313" r:id="rId6"/>
    <p:sldId id="314" r:id="rId7"/>
    <p:sldId id="315" r:id="rId8"/>
    <p:sldId id="31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5" autoAdjust="0"/>
    <p:restoredTop sz="95608" autoAdjust="0"/>
  </p:normalViewPr>
  <p:slideViewPr>
    <p:cSldViewPr>
      <p:cViewPr varScale="1">
        <p:scale>
          <a:sx n="157" d="100"/>
          <a:sy n="157" d="100"/>
        </p:scale>
        <p:origin x="1840" y="160"/>
      </p:cViewPr>
      <p:guideLst>
        <p:guide orient="horz" pos="20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362CD-DB1D-4BE0-A003-E6525E42C8DA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EE09-00D6-4DBE-9839-22E42F041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60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積み上げ：</a:t>
            </a:r>
            <a:r>
              <a:rPr kumimoji="1" lang="en-US" altLang="ja-JP" dirty="0"/>
              <a:t>stack up</a:t>
            </a:r>
          </a:p>
          <a:p>
            <a:r>
              <a:rPr kumimoji="1" lang="ja-JP" altLang="en-US"/>
              <a:t>剥ぎ取り：</a:t>
            </a:r>
            <a:r>
              <a:rPr kumimoji="1" lang="en-US" altLang="ja-JP" dirty="0"/>
              <a:t>stripping off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90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EG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のアプリだけを扱うのではなく</a:t>
            </a:r>
            <a:r>
              <a:rPr kumimoji="1" lang="en-US" altLang="ja-JP" dirty="0"/>
              <a:t>AGL</a:t>
            </a:r>
            <a:r>
              <a:rPr kumimoji="1" lang="ja-JP" altLang="en-US" dirty="0"/>
              <a:t>の</a:t>
            </a:r>
            <a:r>
              <a:rPr kumimoji="1" lang="en-US" altLang="ja-JP" dirty="0"/>
              <a:t>Lo</a:t>
            </a:r>
            <a:r>
              <a:rPr kumimoji="1" lang="ja-JP" altLang="en-US" dirty="0"/>
              <a:t>仕様システムとする。</a:t>
            </a:r>
            <a:endParaRPr kumimoji="1" lang="en-US" altLang="ja-JP" dirty="0"/>
          </a:p>
          <a:p>
            <a:r>
              <a:rPr kumimoji="1" lang="ja-JP" altLang="en-US" dirty="0"/>
              <a:t>そのシステム全般を</a:t>
            </a:r>
            <a:r>
              <a:rPr kumimoji="1" lang="en-US" altLang="ja-JP" dirty="0"/>
              <a:t>EG</a:t>
            </a:r>
            <a:r>
              <a:rPr kumimoji="1" lang="ja-JP" altLang="en-US" dirty="0"/>
              <a:t>で作り上げる目的とする。ただし、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に関わるアプリ、サービスは</a:t>
            </a:r>
            <a:endParaRPr kumimoji="1" lang="en-US" altLang="ja-JP" dirty="0"/>
          </a:p>
          <a:p>
            <a:r>
              <a:rPr kumimoji="1" lang="en-US" altLang="ja-JP" dirty="0"/>
              <a:t>Hi</a:t>
            </a:r>
            <a:r>
              <a:rPr kumimoji="1" lang="ja-JP" altLang="en-US" dirty="0"/>
              <a:t>仕様とも共通となるため共有化できる構造と</a:t>
            </a:r>
            <a:r>
              <a:rPr kumimoji="1" lang="ja-JP" altLang="en-US"/>
              <a:t>したい。</a:t>
            </a:r>
            <a:endParaRPr kumimoji="1" lang="en-US" altLang="ja-JP" dirty="0"/>
          </a:p>
          <a:p>
            <a:r>
              <a:rPr kumimoji="1" lang="ja-JP" altLang="en-US"/>
              <a:t>デモはどうするか？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6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EG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のアプリだけを扱うのではなく</a:t>
            </a:r>
            <a:r>
              <a:rPr kumimoji="1" lang="en-US" altLang="ja-JP" dirty="0"/>
              <a:t>AGL</a:t>
            </a:r>
            <a:r>
              <a:rPr kumimoji="1" lang="ja-JP" altLang="en-US" dirty="0"/>
              <a:t>の</a:t>
            </a:r>
            <a:r>
              <a:rPr kumimoji="1" lang="en-US" altLang="ja-JP" dirty="0"/>
              <a:t>Lo</a:t>
            </a:r>
            <a:r>
              <a:rPr kumimoji="1" lang="ja-JP" altLang="en-US" dirty="0"/>
              <a:t>仕様システムとする。</a:t>
            </a:r>
            <a:endParaRPr kumimoji="1" lang="en-US" altLang="ja-JP" dirty="0"/>
          </a:p>
          <a:p>
            <a:r>
              <a:rPr kumimoji="1" lang="ja-JP" altLang="en-US" dirty="0"/>
              <a:t>そのシステム全般を</a:t>
            </a:r>
            <a:r>
              <a:rPr kumimoji="1" lang="en-US" altLang="ja-JP" dirty="0"/>
              <a:t>EG</a:t>
            </a:r>
            <a:r>
              <a:rPr kumimoji="1" lang="ja-JP" altLang="en-US" dirty="0"/>
              <a:t>で作り上げる目的とする。ただし、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に関わるアプリ、サービスは</a:t>
            </a:r>
            <a:endParaRPr kumimoji="1" lang="en-US" altLang="ja-JP" dirty="0"/>
          </a:p>
          <a:p>
            <a:r>
              <a:rPr kumimoji="1" lang="en-US" altLang="ja-JP" dirty="0"/>
              <a:t>Hi</a:t>
            </a:r>
            <a:r>
              <a:rPr kumimoji="1" lang="ja-JP" altLang="en-US" dirty="0"/>
              <a:t>仕様とも共通となるため共有化できる構造と</a:t>
            </a:r>
            <a:r>
              <a:rPr kumimoji="1" lang="ja-JP" altLang="en-US"/>
              <a:t>したい。</a:t>
            </a:r>
            <a:endParaRPr kumimoji="1" lang="en-US" altLang="ja-JP" dirty="0"/>
          </a:p>
          <a:p>
            <a:r>
              <a:rPr kumimoji="1" lang="ja-JP" altLang="en-US"/>
              <a:t>デモはどうするか？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057401"/>
            <a:ext cx="5029200" cy="1470025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977640"/>
            <a:ext cx="5029200" cy="147828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6" y="1508761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59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2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6692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6692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1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520441"/>
            <a:ext cx="9144000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51561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6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32685"/>
            <a:ext cx="7772400" cy="10877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0" y="3520440"/>
            <a:ext cx="8229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0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4564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4564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0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6830"/>
            <a:ext cx="4040188" cy="669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6592"/>
            <a:ext cx="4040188" cy="4134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06830"/>
            <a:ext cx="4041775" cy="669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46592"/>
            <a:ext cx="4041775" cy="4134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5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55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8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6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71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5098"/>
            <a:ext cx="1371600" cy="297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LF_logo_color_cmy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6" y="6172199"/>
            <a:ext cx="1533140" cy="685799"/>
          </a:xfrm>
          <a:prstGeom prst="rect">
            <a:avLst/>
          </a:prstGeom>
        </p:spPr>
      </p:pic>
      <p:pic>
        <p:nvPicPr>
          <p:cNvPr id="11" name="Picture 2" descr="G:\My Documents\Documents\Google Drive\AGL\AGL Slides\AGL Logo PNG Hi Re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120649"/>
            <a:ext cx="10922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9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Cluster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EG</a:t>
            </a:r>
            <a:br>
              <a:rPr kumimoji="1" lang="en-US" altLang="ja-JP" dirty="0"/>
            </a:br>
            <a:r>
              <a:rPr kumimoji="1" lang="en-US" altLang="ja-JP" dirty="0"/>
              <a:t>Face To Face meeting 3rd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25/06/2019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4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1 つの角を切り取った四角形 2">
            <a:extLst>
              <a:ext uri="{FF2B5EF4-FFF2-40B4-BE49-F238E27FC236}">
                <a16:creationId xmlns:a16="http://schemas.microsoft.com/office/drawing/2014/main" id="{E2F1CB1F-A41B-054A-AEEC-708CA5A33FFA}"/>
              </a:ext>
            </a:extLst>
          </p:cNvPr>
          <p:cNvSpPr/>
          <p:nvPr/>
        </p:nvSpPr>
        <p:spPr bwMode="auto">
          <a:xfrm flipH="1" flipV="1">
            <a:off x="1547664" y="4270792"/>
            <a:ext cx="7296180" cy="648072"/>
          </a:xfrm>
          <a:custGeom>
            <a:avLst/>
            <a:gdLst>
              <a:gd name="connsiteX0" fmla="*/ 0 w 8424936"/>
              <a:gd name="connsiteY0" fmla="*/ 0 h 648072"/>
              <a:gd name="connsiteX1" fmla="*/ 8100900 w 8424936"/>
              <a:gd name="connsiteY1" fmla="*/ 0 h 648072"/>
              <a:gd name="connsiteX2" fmla="*/ 8424936 w 8424936"/>
              <a:gd name="connsiteY2" fmla="*/ 324036 h 648072"/>
              <a:gd name="connsiteX3" fmla="*/ 8424936 w 8424936"/>
              <a:gd name="connsiteY3" fmla="*/ 648072 h 648072"/>
              <a:gd name="connsiteX4" fmla="*/ 0 w 8424936"/>
              <a:gd name="connsiteY4" fmla="*/ 648072 h 648072"/>
              <a:gd name="connsiteX5" fmla="*/ 0 w 8424936"/>
              <a:gd name="connsiteY5" fmla="*/ 0 h 648072"/>
              <a:gd name="connsiteX0" fmla="*/ 0 w 8424936"/>
              <a:gd name="connsiteY0" fmla="*/ 0 h 648072"/>
              <a:gd name="connsiteX1" fmla="*/ 7282295 w 8424936"/>
              <a:gd name="connsiteY1" fmla="*/ 0 h 648072"/>
              <a:gd name="connsiteX2" fmla="*/ 8424936 w 8424936"/>
              <a:gd name="connsiteY2" fmla="*/ 324036 h 648072"/>
              <a:gd name="connsiteX3" fmla="*/ 8424936 w 8424936"/>
              <a:gd name="connsiteY3" fmla="*/ 648072 h 648072"/>
              <a:gd name="connsiteX4" fmla="*/ 0 w 8424936"/>
              <a:gd name="connsiteY4" fmla="*/ 648072 h 648072"/>
              <a:gd name="connsiteX5" fmla="*/ 0 w 8424936"/>
              <a:gd name="connsiteY5" fmla="*/ 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4936" h="648072">
                <a:moveTo>
                  <a:pt x="0" y="0"/>
                </a:moveTo>
                <a:lnTo>
                  <a:pt x="7282295" y="0"/>
                </a:lnTo>
                <a:lnTo>
                  <a:pt x="8424936" y="324036"/>
                </a:lnTo>
                <a:lnTo>
                  <a:pt x="8424936" y="648072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14A41FC9-48C1-764A-892D-AC5ED233F678}"/>
              </a:ext>
            </a:extLst>
          </p:cNvPr>
          <p:cNvSpPr/>
          <p:nvPr/>
        </p:nvSpPr>
        <p:spPr bwMode="auto">
          <a:xfrm flipH="1">
            <a:off x="2411759" y="1523205"/>
            <a:ext cx="6432083" cy="2689299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0723687-BF6D-FB4A-9697-1C8A1B80E463}"/>
              </a:ext>
            </a:extLst>
          </p:cNvPr>
          <p:cNvCxnSpPr>
            <a:cxnSpLocks/>
          </p:cNvCxnSpPr>
          <p:nvPr/>
        </p:nvCxnSpPr>
        <p:spPr>
          <a:xfrm>
            <a:off x="2627784" y="2564527"/>
            <a:ext cx="0" cy="2520657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462584-4047-7F44-871A-7B48F802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FA65F6-DA82-944C-99F9-2E9A1F106C01}"/>
              </a:ext>
            </a:extLst>
          </p:cNvPr>
          <p:cNvSpPr/>
          <p:nvPr/>
        </p:nvSpPr>
        <p:spPr>
          <a:xfrm>
            <a:off x="418910" y="5325933"/>
            <a:ext cx="1259710" cy="4688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 spec</a:t>
            </a: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Cluster base</a:t>
            </a:r>
          </a:p>
        </p:txBody>
      </p:sp>
      <p:sp>
        <p:nvSpPr>
          <p:cNvPr id="29" name="右矢印 25">
            <a:extLst>
              <a:ext uri="{FF2B5EF4-FFF2-40B4-BE49-F238E27FC236}">
                <a16:creationId xmlns:a16="http://schemas.microsoft.com/office/drawing/2014/main" id="{6F5B57CA-5A7D-7341-A2BE-911CBF42C932}"/>
              </a:ext>
            </a:extLst>
          </p:cNvPr>
          <p:cNvSpPr/>
          <p:nvPr/>
        </p:nvSpPr>
        <p:spPr bwMode="auto">
          <a:xfrm flipV="1">
            <a:off x="395536" y="5154743"/>
            <a:ext cx="8424936" cy="216024"/>
          </a:xfrm>
          <a:prstGeom prst="rightArrow">
            <a:avLst>
              <a:gd name="adj1" fmla="val 50000"/>
              <a:gd name="adj2" fmla="val 63712"/>
            </a:avLst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8FA65F6-DA82-944C-99F9-2E9A1F106C01}"/>
              </a:ext>
            </a:extLst>
          </p:cNvPr>
          <p:cNvSpPr/>
          <p:nvPr/>
        </p:nvSpPr>
        <p:spPr>
          <a:xfrm>
            <a:off x="7776786" y="5336388"/>
            <a:ext cx="1043686" cy="4688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 spec</a:t>
            </a:r>
          </a:p>
          <a:p>
            <a:pPr marL="0" marR="0" lvl="0" indent="0" algn="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IVI base</a:t>
            </a:r>
          </a:p>
        </p:txBody>
      </p:sp>
      <p:cxnSp>
        <p:nvCxnSpPr>
          <p:cNvPr id="23" name="直線コネクタ 22"/>
          <p:cNvCxnSpPr>
            <a:cxnSpLocks/>
          </p:cNvCxnSpPr>
          <p:nvPr/>
        </p:nvCxnSpPr>
        <p:spPr>
          <a:xfrm>
            <a:off x="4644008" y="1772816"/>
            <a:ext cx="0" cy="331236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004048" y="1484784"/>
            <a:ext cx="249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</a:rPr>
              <a:t>AGL </a:t>
            </a:r>
            <a:r>
              <a:rPr lang="en-US" altLang="ja-JP" dirty="0">
                <a:latin typeface="Arial" panose="020B0604020202020204" pitchFamily="34" charset="0"/>
              </a:rPr>
              <a:t>orig</a:t>
            </a:r>
            <a:r>
              <a:rPr kumimoji="1" lang="en-US" altLang="ja-JP" dirty="0">
                <a:latin typeface="Arial" panose="020B0604020202020204" pitchFamily="34" charset="0"/>
              </a:rPr>
              <a:t>inal profile</a:t>
            </a:r>
          </a:p>
          <a:p>
            <a:r>
              <a:rPr kumimoji="1" lang="ja-JP" altLang="en-US" dirty="0">
                <a:latin typeface="Arial" panose="020B0604020202020204" pitchFamily="34" charset="0"/>
              </a:rPr>
              <a:t>＝</a:t>
            </a:r>
            <a:r>
              <a:rPr kumimoji="1" lang="en-US" altLang="ja-JP" dirty="0">
                <a:latin typeface="Arial" panose="020B0604020202020204" pitchFamily="34" charset="0"/>
              </a:rPr>
              <a:t>Hi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Spec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AGL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391861" y="2807725"/>
            <a:ext cx="232307" cy="117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下矢印 47"/>
          <p:cNvSpPr/>
          <p:nvPr/>
        </p:nvSpPr>
        <p:spPr>
          <a:xfrm>
            <a:off x="3442693" y="2807725"/>
            <a:ext cx="232307" cy="117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F89046B-D039-A243-80A6-516641DF88FB}"/>
              </a:ext>
            </a:extLst>
          </p:cNvPr>
          <p:cNvSpPr/>
          <p:nvPr/>
        </p:nvSpPr>
        <p:spPr>
          <a:xfrm>
            <a:off x="1036315" y="2506296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spec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73E49BD-1150-3543-98D9-F8B7E239BAC5}"/>
              </a:ext>
            </a:extLst>
          </p:cNvPr>
          <p:cNvSpPr/>
          <p:nvPr/>
        </p:nvSpPr>
        <p:spPr>
          <a:xfrm>
            <a:off x="3059832" y="2518419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 spec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下矢印 4">
            <a:extLst>
              <a:ext uri="{FF2B5EF4-FFF2-40B4-BE49-F238E27FC236}">
                <a16:creationId xmlns:a16="http://schemas.microsoft.com/office/drawing/2014/main" id="{3F6BF9E5-550A-294C-906A-6F13E50F6285}"/>
              </a:ext>
            </a:extLst>
          </p:cNvPr>
          <p:cNvSpPr/>
          <p:nvPr/>
        </p:nvSpPr>
        <p:spPr bwMode="auto">
          <a:xfrm>
            <a:off x="4156296" y="5667861"/>
            <a:ext cx="792088" cy="234438"/>
          </a:xfrm>
          <a:prstGeom prst="downArrow">
            <a:avLst/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157C224-4F93-EE4E-B918-A4A016C22D54}"/>
              </a:ext>
            </a:extLst>
          </p:cNvPr>
          <p:cNvSpPr/>
          <p:nvPr/>
        </p:nvSpPr>
        <p:spPr>
          <a:xfrm>
            <a:off x="3203849" y="5744507"/>
            <a:ext cx="2664296" cy="10115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e.g.</a:t>
            </a:r>
            <a:r>
              <a:rPr kumimoji="0" lang="ja-JP" altLang="en-US" sz="1200" kern="0" noProof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Cluster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profile Lo spec</a:t>
            </a: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Cluster profile Hi spec</a:t>
            </a: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original profile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9AB275FA-3140-3A48-98A9-4347CC42F683}"/>
              </a:ext>
            </a:extLst>
          </p:cNvPr>
          <p:cNvCxnSpPr/>
          <p:nvPr/>
        </p:nvCxnSpPr>
        <p:spPr>
          <a:xfrm>
            <a:off x="5508104" y="5859153"/>
            <a:ext cx="0" cy="89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E017E09-895D-FF43-86EB-F75045D61D1C}"/>
              </a:ext>
            </a:extLst>
          </p:cNvPr>
          <p:cNvSpPr/>
          <p:nvPr/>
        </p:nvSpPr>
        <p:spPr>
          <a:xfrm>
            <a:off x="5529697" y="5801830"/>
            <a:ext cx="410455" cy="10115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</a:t>
            </a: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EA6CCA1-C8D6-4C70-8F72-79E7F2E1559F}"/>
              </a:ext>
            </a:extLst>
          </p:cNvPr>
          <p:cNvSpPr/>
          <p:nvPr/>
        </p:nvSpPr>
        <p:spPr>
          <a:xfrm>
            <a:off x="1387859" y="2254599"/>
            <a:ext cx="2393208" cy="2917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Grade definition of Lo Spec</a:t>
            </a:r>
            <a:r>
              <a:rPr kumimoji="0" lang="ja-JP" altLang="en-US" sz="1200" ker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AAD6AB9D-BEB2-4F21-8ED8-BD96F21C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3313"/>
            <a:ext cx="8839200" cy="776922"/>
          </a:xfrm>
        </p:spPr>
        <p:txBody>
          <a:bodyPr/>
          <a:lstStyle/>
          <a:p>
            <a:pPr algn="l"/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Feature definition of IVI</a:t>
            </a:r>
            <a:r>
              <a:rPr lang="ja-JP" altLang="en-US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and Cluster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62450" y="2996952"/>
            <a:ext cx="224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</a:rPr>
              <a:t>AGL Cluster profile</a:t>
            </a:r>
          </a:p>
          <a:p>
            <a:r>
              <a:rPr kumimoji="1" lang="ja-JP" altLang="en-US" dirty="0">
                <a:latin typeface="Arial" panose="020B0604020202020204" pitchFamily="34" charset="0"/>
              </a:rPr>
              <a:t>＝</a:t>
            </a:r>
            <a:r>
              <a:rPr kumimoji="1" lang="en-US" altLang="ja-JP" dirty="0">
                <a:latin typeface="Arial" panose="020B0604020202020204" pitchFamily="34" charset="0"/>
              </a:rPr>
              <a:t>Lo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Spec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AGL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0901F9D-FFE6-EF48-9F0D-EA42D937D2BB}"/>
              </a:ext>
            </a:extLst>
          </p:cNvPr>
          <p:cNvSpPr/>
          <p:nvPr/>
        </p:nvSpPr>
        <p:spPr bwMode="auto">
          <a:xfrm>
            <a:off x="971600" y="2963732"/>
            <a:ext cx="3456384" cy="2049443"/>
          </a:xfrm>
          <a:prstGeom prst="roundRect">
            <a:avLst>
              <a:gd name="adj" fmla="val 1046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74225ECF-0814-6749-85F5-24E126F3255E}"/>
              </a:ext>
            </a:extLst>
          </p:cNvPr>
          <p:cNvSpPr/>
          <p:nvPr/>
        </p:nvSpPr>
        <p:spPr bwMode="auto">
          <a:xfrm>
            <a:off x="4968553" y="1412777"/>
            <a:ext cx="4067943" cy="3600400"/>
          </a:xfrm>
          <a:prstGeom prst="roundRect">
            <a:avLst>
              <a:gd name="adj" fmla="val 619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F206041-3FC5-624C-8C4F-873C08656666}"/>
              </a:ext>
            </a:extLst>
          </p:cNvPr>
          <p:cNvSpPr txBox="1"/>
          <p:nvPr/>
        </p:nvSpPr>
        <p:spPr>
          <a:xfrm>
            <a:off x="4427984" y="3386976"/>
            <a:ext cx="249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</a:rPr>
              <a:t>IVI function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864A628-AFF3-C44B-98F7-8A9DA301E4DD}"/>
              </a:ext>
            </a:extLst>
          </p:cNvPr>
          <p:cNvSpPr txBox="1"/>
          <p:nvPr/>
        </p:nvSpPr>
        <p:spPr>
          <a:xfrm>
            <a:off x="2220863" y="4354072"/>
            <a:ext cx="249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</a:rPr>
              <a:t>Cluster function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38" name="四角形吹き出し 16">
            <a:extLst>
              <a:ext uri="{FF2B5EF4-FFF2-40B4-BE49-F238E27FC236}">
                <a16:creationId xmlns:a16="http://schemas.microsoft.com/office/drawing/2014/main" id="{63B1AE76-3DFE-9E4C-A3ED-68967E974995}"/>
              </a:ext>
            </a:extLst>
          </p:cNvPr>
          <p:cNvSpPr/>
          <p:nvPr/>
        </p:nvSpPr>
        <p:spPr>
          <a:xfrm>
            <a:off x="1772434" y="1220444"/>
            <a:ext cx="2727558" cy="426768"/>
          </a:xfrm>
          <a:prstGeom prst="wedgeRectCallout">
            <a:avLst>
              <a:gd name="adj1" fmla="val 92606"/>
              <a:gd name="adj2" fmla="val 469715"/>
            </a:avLst>
          </a:prstGeom>
          <a:solidFill>
            <a:schemeClr val="bg1"/>
          </a:solidFill>
          <a:ln w="6350">
            <a:solidFill>
              <a:srgbClr val="3333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What is definition of IVI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？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What is different point due to grade?</a:t>
            </a:r>
          </a:p>
        </p:txBody>
      </p:sp>
      <p:sp>
        <p:nvSpPr>
          <p:cNvPr id="40" name="四角形吹き出し 16">
            <a:extLst>
              <a:ext uri="{FF2B5EF4-FFF2-40B4-BE49-F238E27FC236}">
                <a16:creationId xmlns:a16="http://schemas.microsoft.com/office/drawing/2014/main" id="{074975A2-78D6-C746-A731-D7BF91C47044}"/>
              </a:ext>
            </a:extLst>
          </p:cNvPr>
          <p:cNvSpPr/>
          <p:nvPr/>
        </p:nvSpPr>
        <p:spPr>
          <a:xfrm>
            <a:off x="655570" y="5948459"/>
            <a:ext cx="2483768" cy="595083"/>
          </a:xfrm>
          <a:prstGeom prst="wedgeRectCallout">
            <a:avLst>
              <a:gd name="adj1" fmla="val 45115"/>
              <a:gd name="adj2" fmla="val -245592"/>
            </a:avLst>
          </a:prstGeom>
          <a:solidFill>
            <a:schemeClr val="bg1"/>
          </a:solidFill>
          <a:ln w="6350">
            <a:solidFill>
              <a:srgbClr val="3333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</a:rPr>
              <a:t>What is definition of Cluster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？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Display size? Display resolution? </a:t>
            </a: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With HUD or without HUD? </a:t>
            </a:r>
          </a:p>
        </p:txBody>
      </p:sp>
    </p:spTree>
    <p:extLst>
      <p:ext uri="{BB962C8B-B14F-4D97-AF65-F5344CB8AC3E}">
        <p14:creationId xmlns:p14="http://schemas.microsoft.com/office/powerpoint/2010/main" val="77656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308CCC2-9ED3-8D4A-9379-1487EE43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Target spec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63D2B4B-EB46-A541-9807-334A69D80BCF}"/>
              </a:ext>
            </a:extLst>
          </p:cNvPr>
          <p:cNvSpPr txBox="1">
            <a:spLocks/>
          </p:cNvSpPr>
          <p:nvPr/>
        </p:nvSpPr>
        <p:spPr>
          <a:xfrm>
            <a:off x="24582" y="1124744"/>
            <a:ext cx="9011913" cy="5040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What is reference hardware?</a:t>
            </a: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Which item should be defined?</a:t>
            </a:r>
          </a:p>
          <a:p>
            <a:pPr algn="l">
              <a:spcBef>
                <a:spcPts val="600"/>
              </a:spcBef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  e.g.)drawing performance</a:t>
            </a:r>
            <a:r>
              <a:rPr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RAM size</a:t>
            </a:r>
            <a:r>
              <a:rPr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ROM size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？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Ø"/>
            </a:pP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26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>
                <a:latin typeface="Arial" panose="020B0604020202020204" pitchFamily="34" charset="0"/>
              </a:rPr>
              <a:t>New architecture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A316D9FC-99DE-2147-9604-B1934D9792FC}"/>
              </a:ext>
            </a:extLst>
          </p:cNvPr>
          <p:cNvSpPr txBox="1">
            <a:spLocks/>
          </p:cNvSpPr>
          <p:nvPr/>
        </p:nvSpPr>
        <p:spPr>
          <a:xfrm>
            <a:off x="24582" y="1124744"/>
            <a:ext cx="9011913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What 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are missing parts that is necessary for Lo Spec AGL(=Cluster profile) in current architecture.</a:t>
            </a:r>
          </a:p>
          <a:p>
            <a:pPr algn="l"/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Archive functional safety (target is ASIL-B)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Fast boot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Software quality [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e.g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)LTS, tool]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ROM size shrink due to applied low spec hardware</a:t>
            </a:r>
          </a:p>
          <a:p>
            <a:pPr algn="l"/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0839E360-FCDD-724D-88FC-C0315BB536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000"/>
            <a:ext cx="2880320" cy="265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8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</a:rPr>
              <a:t>New architecture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A316D9FC-99DE-2147-9604-B1934D9792FC}"/>
              </a:ext>
            </a:extLst>
          </p:cNvPr>
          <p:cNvSpPr txBox="1">
            <a:spLocks/>
          </p:cNvSpPr>
          <p:nvPr/>
        </p:nvSpPr>
        <p:spPr>
          <a:xfrm>
            <a:off x="24582" y="1124744"/>
            <a:ext cx="901191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It shows comparison of current architecture and container architecture as below.</a:t>
            </a:r>
          </a:p>
          <a:p>
            <a:pPr marL="342900" indent="-342900" algn="l">
              <a:buFont typeface="Wingdings" pitchFamily="2" charset="2"/>
              <a:buChar char="Ø"/>
            </a:pP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1C35A1F-421A-B74A-8980-2DE0FE502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53909"/>
              </p:ext>
            </p:extLst>
          </p:nvPr>
        </p:nvGraphicFramePr>
        <p:xfrm>
          <a:off x="339538" y="2079704"/>
          <a:ext cx="8382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Idea</a:t>
                      </a:r>
                      <a:endParaRPr kumimoji="1" lang="ja-JP" altLang="en-US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Architecture</a:t>
                      </a:r>
                      <a:r>
                        <a:rPr kumimoji="1" lang="en-US" altLang="ja-JP" b="0" baseline="0" dirty="0"/>
                        <a:t> type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Strong points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Weak points</a:t>
                      </a:r>
                      <a:endParaRPr kumimoji="1" lang="ja-JP" alt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Current</a:t>
                      </a:r>
                      <a:r>
                        <a:rPr kumimoji="1" lang="en-US" altLang="ja-JP" sz="1400" baseline="0" dirty="0"/>
                        <a:t> AGL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Monolithic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dirty="0"/>
                        <a:t>Simple for developers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dirty="0"/>
                        <a:t>Easy</a:t>
                      </a:r>
                      <a:r>
                        <a:rPr kumimoji="1" lang="en-US" altLang="ja-JP" sz="1400" baseline="0" dirty="0"/>
                        <a:t> to implement application for </a:t>
                      </a:r>
                      <a:r>
                        <a:rPr kumimoji="1" lang="en-US" altLang="ja-JP" sz="1400" baseline="0" dirty="0" err="1"/>
                        <a:t>PoC</a:t>
                      </a:r>
                      <a:endParaRPr kumimoji="1" lang="en-US" altLang="ja-JP" sz="1400" baseline="0" dirty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Easy to </a:t>
                      </a:r>
                      <a:r>
                        <a:rPr kumimoji="1" lang="en-US" altLang="ja-JP" sz="1400" baseline="0" dirty="0"/>
                        <a:t>change platform(e.g. add library)</a:t>
                      </a:r>
                      <a:endParaRPr kumimoji="1" lang="en-US" altLang="ja-JP" sz="1400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dirty="0"/>
                        <a:t>Difficult</a:t>
                      </a:r>
                      <a:r>
                        <a:rPr kumimoji="1" lang="en-US" altLang="ja-JP" sz="1400" baseline="0" dirty="0"/>
                        <a:t> to resolve dependency then the size increases soon</a:t>
                      </a:r>
                      <a:endParaRPr kumimoji="1" lang="en-US" altLang="ja-JP" sz="1400" dirty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Cost explosion</a:t>
                      </a:r>
                      <a:r>
                        <a:rPr kumimoji="1" lang="en-US" altLang="ja-JP" sz="1400" baseline="0" dirty="0"/>
                        <a:t> on manufacturing to check the impact of software update</a:t>
                      </a:r>
                      <a:endParaRPr kumimoji="1" lang="en-US" altLang="ja-JP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B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Container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Distributed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400" dirty="0"/>
                        <a:t>Impact</a:t>
                      </a:r>
                      <a:r>
                        <a:rPr kumimoji="1" lang="en-US" altLang="ja-JP" sz="1400" baseline="0" dirty="0"/>
                        <a:t> of s</a:t>
                      </a:r>
                      <a:r>
                        <a:rPr kumimoji="1" lang="en-US" altLang="ja-JP" sz="1400" dirty="0"/>
                        <a:t>oftware</a:t>
                      </a:r>
                      <a:r>
                        <a:rPr kumimoji="1" lang="en-US" altLang="ja-JP" sz="1400" baseline="0" dirty="0"/>
                        <a:t> update of container is small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400" dirty="0"/>
                        <a:t>Lead time to manufacturing    </a:t>
                      </a:r>
                    </a:p>
                    <a:p>
                      <a:r>
                        <a:rPr kumimoji="1" lang="en-US" altLang="ja-JP" sz="1400" dirty="0"/>
                        <a:t>       will</a:t>
                      </a:r>
                      <a:r>
                        <a:rPr kumimoji="1" lang="en-US" altLang="ja-JP" sz="1400" baseline="0" dirty="0"/>
                        <a:t> be short than</a:t>
                      </a:r>
                    </a:p>
                    <a:p>
                      <a:r>
                        <a:rPr kumimoji="1" lang="en-US" altLang="ja-JP" sz="1400" baseline="0" dirty="0"/>
                        <a:t>       Monolithic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less</a:t>
                      </a:r>
                      <a:r>
                        <a:rPr kumimoji="1" lang="en-US" altLang="ja-JP" sz="1400" baseline="0" dirty="0"/>
                        <a:t> modification of host </a:t>
                      </a:r>
                      <a:r>
                        <a:rPr kumimoji="1" lang="en-US" altLang="ja-JP" sz="1400" baseline="0" dirty="0" err="1"/>
                        <a:t>linux</a:t>
                      </a:r>
                      <a:endParaRPr kumimoji="1" lang="en-US" altLang="ja-JP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Need skill</a:t>
                      </a:r>
                      <a:r>
                        <a:rPr kumimoji="1" lang="en-US" altLang="ja-JP" sz="1400" baseline="0" dirty="0"/>
                        <a:t> to manage the host. </a:t>
                      </a:r>
                      <a:r>
                        <a:rPr kumimoji="1" lang="en-US" altLang="ja-JP" sz="1400" baseline="0" dirty="0" err="1"/>
                        <a:t>PoC</a:t>
                      </a:r>
                      <a:r>
                        <a:rPr kumimoji="1" lang="en-US" altLang="ja-JP" sz="1400" baseline="0" dirty="0"/>
                        <a:t> will be slow for developers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Create</a:t>
                      </a:r>
                      <a:r>
                        <a:rPr kumimoji="1" lang="en-US" altLang="ja-JP" sz="1400" baseline="0" dirty="0"/>
                        <a:t> container image for new feature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/>
                        <a:t>Need</a:t>
                      </a:r>
                      <a:r>
                        <a:rPr kumimoji="1" lang="en-US" altLang="ja-JP" sz="1400" baseline="0" dirty="0"/>
                        <a:t> container for automotive (e.g. pass through CAN)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86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Why container architecture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3547A7E-6FB8-2D41-B464-A5903CB0F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25" y="1634004"/>
            <a:ext cx="4419600" cy="338164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2D387B-292D-3347-87E4-A62EF959D7AF}"/>
              </a:ext>
            </a:extLst>
          </p:cNvPr>
          <p:cNvSpPr txBox="1"/>
          <p:nvPr/>
        </p:nvSpPr>
        <p:spPr>
          <a:xfrm>
            <a:off x="4876800" y="1634004"/>
            <a:ext cx="4158175" cy="3795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400" b="1" dirty="0">
                <a:latin typeface="Arial" panose="020B0604020202020204" pitchFamily="34" charset="0"/>
                <a:ea typeface="メイリオ" panose="020B0604030504040204" pitchFamily="50" charset="-128"/>
              </a:rPr>
              <a:t>[ Host ]</a:t>
            </a:r>
          </a:p>
          <a:p>
            <a:endParaRPr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It is better to minimize customization after the product goes to market to reduce the verification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But security patch must be attached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If it has Functional safety, OEM has to do the process to get ASIL. So the smaller target of ASIL is, the smaller it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1400" b="1" dirty="0">
                <a:latin typeface="Arial" panose="020B0604020202020204" pitchFamily="34" charset="0"/>
                <a:ea typeface="メイリオ" panose="020B0604030504040204" pitchFamily="50" charset="-128"/>
              </a:rPr>
              <a:t>[ Container ]</a:t>
            </a:r>
          </a:p>
          <a:p>
            <a:endParaRPr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Need to update.</a:t>
            </a:r>
            <a:endParaRPr kumimoji="1" lang="en-US" altLang="ja-JP" sz="1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0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</a:rPr>
              <a:t>Container</a:t>
            </a:r>
            <a:endParaRPr kumimoji="1" lang="ja-JP" altLang="en-US" sz="32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41F472B-0BD6-DB4C-8629-FBC322156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25" y="1938012"/>
            <a:ext cx="4419600" cy="338164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9047F9-277F-B043-BA92-735D9E07FE04}"/>
              </a:ext>
            </a:extLst>
          </p:cNvPr>
          <p:cNvSpPr txBox="1"/>
          <p:nvPr/>
        </p:nvSpPr>
        <p:spPr>
          <a:xfrm>
            <a:off x="4876800" y="1938012"/>
            <a:ext cx="4158175" cy="3795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ea typeface="メイリオ" panose="020B0604030504040204" pitchFamily="50" charset="-128"/>
              </a:rPr>
              <a:t>[ Host ]</a:t>
            </a:r>
          </a:p>
          <a:p>
            <a:endParaRPr kumimoji="1"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Linux Kernel is monolithic but have an ability to virtualize process group with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Host launch containers with resource(device, </a:t>
            </a:r>
            <a:r>
              <a:rPr lang="en-US" altLang="ja-JP" sz="1400" dirty="0" err="1"/>
              <a:t>cpu</a:t>
            </a:r>
            <a:r>
              <a:rPr lang="en-US" altLang="ja-JP" sz="1400" dirty="0"/>
              <a:t>, memory)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Host Linux is minimal structure, so launch faster.</a:t>
            </a:r>
          </a:p>
          <a:p>
            <a:r>
              <a:rPr lang="ja-JP" altLang="en-US" sz="1400" dirty="0">
                <a:latin typeface="Arial" panose="020B0604020202020204" pitchFamily="34" charset="0"/>
                <a:ea typeface="メイリオ" panose="020B0604030504040204" pitchFamily="50" charset="-128"/>
              </a:rPr>
              <a:t>　　→</a:t>
            </a:r>
            <a:r>
              <a:rPr lang="en-US" altLang="ja-JP" sz="1400" dirty="0">
                <a:latin typeface="Arial" panose="020B0604020202020204" pitchFamily="34" charset="0"/>
                <a:ea typeface="メイリオ" panose="020B0604030504040204" pitchFamily="50" charset="-128"/>
              </a:rPr>
              <a:t>It is important that is defined basic IC    </a:t>
            </a:r>
          </a:p>
          <a:p>
            <a:r>
              <a:rPr lang="en-US" altLang="ja-JP" sz="14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service.</a:t>
            </a:r>
            <a:endParaRPr kumimoji="1"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1400" b="1" dirty="0">
                <a:latin typeface="Arial" panose="020B0604020202020204" pitchFamily="34" charset="0"/>
                <a:ea typeface="メイリオ" panose="020B0604030504040204" pitchFamily="50" charset="-128"/>
              </a:rPr>
              <a:t>[ Container ]</a:t>
            </a:r>
          </a:p>
          <a:p>
            <a:endParaRPr kumimoji="1" lang="en-US" altLang="ja-JP" sz="1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Container doesn’t affect other containers or host if some accidents occurs in the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Container can’t know the resource of other container or host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Ideally, Test only for container when software update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72EEDA-5D43-8944-930C-DC7EC9CA6D21}"/>
              </a:ext>
            </a:extLst>
          </p:cNvPr>
          <p:cNvSpPr txBox="1"/>
          <p:nvPr/>
        </p:nvSpPr>
        <p:spPr>
          <a:xfrm>
            <a:off x="2784234" y="1332708"/>
            <a:ext cx="40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Container Architecture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C01F80-A8D4-FE49-A9F1-50772E78B34C}"/>
              </a:ext>
            </a:extLst>
          </p:cNvPr>
          <p:cNvSpPr txBox="1"/>
          <p:nvPr/>
        </p:nvSpPr>
        <p:spPr>
          <a:xfrm>
            <a:off x="3482610" y="4432589"/>
            <a:ext cx="1412566" cy="938719"/>
          </a:xfrm>
          <a:prstGeom prst="rect">
            <a:avLst/>
          </a:prstGeom>
          <a:solidFill>
            <a:schemeClr val="bg1"/>
          </a:solidFill>
          <a:ln>
            <a:solidFill>
              <a:srgbClr val="9ED143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Host</a:t>
            </a:r>
          </a:p>
          <a:p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 * Provides</a:t>
            </a:r>
            <a:r>
              <a:rPr kumimoji="1" lang="ja-JP" altLang="en-US" sz="11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device</a:t>
            </a:r>
          </a:p>
          <a:p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 * Manage resource</a:t>
            </a:r>
          </a:p>
          <a:p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 * Have critical task</a:t>
            </a:r>
          </a:p>
          <a:p>
            <a:r>
              <a:rPr kumimoji="1" lang="en-US" altLang="ja-JP" sz="1100" dirty="0">
                <a:latin typeface="Arial" panose="020B0604020202020204" pitchFamily="34" charset="0"/>
                <a:ea typeface="メイリオ" panose="020B0604030504040204" pitchFamily="50" charset="-128"/>
              </a:rPr>
              <a:t>    (e.g. ASIL)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5C0775-043F-344C-8406-120C81D8CE81}"/>
              </a:ext>
            </a:extLst>
          </p:cNvPr>
          <p:cNvSpPr txBox="1"/>
          <p:nvPr/>
        </p:nvSpPr>
        <p:spPr>
          <a:xfrm>
            <a:off x="425790" y="1486596"/>
            <a:ext cx="1598515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Arial" panose="020B0604020202020204" pitchFamily="34" charset="0"/>
                <a:ea typeface="メイリオ" panose="020B0604030504040204" pitchFamily="50" charset="-128"/>
              </a:rPr>
              <a:t>Container extends the features</a:t>
            </a:r>
          </a:p>
        </p:txBody>
      </p:sp>
    </p:spTree>
    <p:extLst>
      <p:ext uri="{BB962C8B-B14F-4D97-AF65-F5344CB8AC3E}">
        <p14:creationId xmlns:p14="http://schemas.microsoft.com/office/powerpoint/2010/main" val="380172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Schedule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69583A-79CD-C24A-82C3-AC93C0795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65851"/>
              </p:ext>
            </p:extLst>
          </p:nvPr>
        </p:nvGraphicFramePr>
        <p:xfrm>
          <a:off x="153180" y="1866928"/>
          <a:ext cx="8883316" cy="42263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0276">
                  <a:extLst>
                    <a:ext uri="{9D8B030D-6E8A-4147-A177-3AD203B41FA5}">
                      <a16:colId xmlns:a16="http://schemas.microsoft.com/office/drawing/2014/main" val="3464057534"/>
                    </a:ext>
                  </a:extLst>
                </a:gridCol>
                <a:gridCol w="740277">
                  <a:extLst>
                    <a:ext uri="{9D8B030D-6E8A-4147-A177-3AD203B41FA5}">
                      <a16:colId xmlns:a16="http://schemas.microsoft.com/office/drawing/2014/main" val="3806779310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565292600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2150449921"/>
                    </a:ext>
                  </a:extLst>
                </a:gridCol>
                <a:gridCol w="740277">
                  <a:extLst>
                    <a:ext uri="{9D8B030D-6E8A-4147-A177-3AD203B41FA5}">
                      <a16:colId xmlns:a16="http://schemas.microsoft.com/office/drawing/2014/main" val="2330516830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2058293488"/>
                    </a:ext>
                  </a:extLst>
                </a:gridCol>
                <a:gridCol w="697242">
                  <a:extLst>
                    <a:ext uri="{9D8B030D-6E8A-4147-A177-3AD203B41FA5}">
                      <a16:colId xmlns:a16="http://schemas.microsoft.com/office/drawing/2014/main" val="3943690781"/>
                    </a:ext>
                  </a:extLst>
                </a:gridCol>
                <a:gridCol w="783311">
                  <a:extLst>
                    <a:ext uri="{9D8B030D-6E8A-4147-A177-3AD203B41FA5}">
                      <a16:colId xmlns:a16="http://schemas.microsoft.com/office/drawing/2014/main" val="3886229957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2020614209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3480535845"/>
                    </a:ext>
                  </a:extLst>
                </a:gridCol>
                <a:gridCol w="740277">
                  <a:extLst>
                    <a:ext uri="{9D8B030D-6E8A-4147-A177-3AD203B41FA5}">
                      <a16:colId xmlns:a16="http://schemas.microsoft.com/office/drawing/2014/main" val="4017444832"/>
                    </a:ext>
                  </a:extLst>
                </a:gridCol>
                <a:gridCol w="740276">
                  <a:extLst>
                    <a:ext uri="{9D8B030D-6E8A-4147-A177-3AD203B41FA5}">
                      <a16:colId xmlns:a16="http://schemas.microsoft.com/office/drawing/2014/main" val="3783786607"/>
                    </a:ext>
                  </a:extLst>
                </a:gridCol>
              </a:tblGrid>
              <a:tr h="632164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360264"/>
                  </a:ext>
                </a:extLst>
              </a:tr>
              <a:tr h="9822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Jun.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Jul.</a:t>
                      </a:r>
                      <a:endParaRPr kumimoji="1" lang="ja-JP" altLang="en-US" sz="1600" b="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Aug.</a:t>
                      </a:r>
                      <a:endParaRPr kumimoji="1" lang="ja-JP" altLang="en-US" sz="1600" b="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Sep.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Oct.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Nov.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Dec.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Jan.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Feb.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Mar.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Apr.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May</a:t>
                      </a:r>
                      <a:endParaRPr kumimoji="1" lang="ja-JP" altLang="en-US" sz="16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52683"/>
                  </a:ext>
                </a:extLst>
              </a:tr>
              <a:tr h="2611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EG</a:t>
                      </a:r>
                    </a:p>
                    <a:p>
                      <a:pPr algn="ctr"/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F2F</a:t>
                      </a:r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ALS</a:t>
                      </a:r>
                    </a:p>
                    <a:p>
                      <a:pPr algn="ctr"/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(F2F)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CES</a:t>
                      </a:r>
                      <a:endParaRPr kumimoji="1" lang="ja-JP" altLang="en-US" sz="1600" baseline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aseline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10558"/>
                  </a:ext>
                </a:extLst>
              </a:tr>
            </a:tbl>
          </a:graphicData>
        </a:graphic>
      </p:graphicFrame>
      <p:sp>
        <p:nvSpPr>
          <p:cNvPr id="8" name="円/楕円 10">
            <a:extLst>
              <a:ext uri="{FF2B5EF4-FFF2-40B4-BE49-F238E27FC236}">
                <a16:creationId xmlns:a16="http://schemas.microsoft.com/office/drawing/2014/main" id="{C7E2839D-4AAB-C044-B156-C90D4C146819}"/>
              </a:ext>
            </a:extLst>
          </p:cNvPr>
          <p:cNvSpPr/>
          <p:nvPr/>
        </p:nvSpPr>
        <p:spPr bwMode="auto">
          <a:xfrm>
            <a:off x="1806831" y="5169438"/>
            <a:ext cx="1296144" cy="436484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dbl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New architecture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re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lease</a:t>
            </a:r>
            <a:endParaRPr kumimoji="0" lang="en-US" altLang="ja-JP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円/楕円 10">
            <a:extLst>
              <a:ext uri="{FF2B5EF4-FFF2-40B4-BE49-F238E27FC236}">
                <a16:creationId xmlns:a16="http://schemas.microsoft.com/office/drawing/2014/main" id="{881424A5-D722-8E43-8A01-4134B87609C6}"/>
              </a:ext>
            </a:extLst>
          </p:cNvPr>
          <p:cNvSpPr/>
          <p:nvPr/>
        </p:nvSpPr>
        <p:spPr bwMode="auto">
          <a:xfrm>
            <a:off x="755576" y="5540350"/>
            <a:ext cx="936104" cy="436484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dbl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Target spec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release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円/楕円 10">
            <a:extLst>
              <a:ext uri="{FF2B5EF4-FFF2-40B4-BE49-F238E27FC236}">
                <a16:creationId xmlns:a16="http://schemas.microsoft.com/office/drawing/2014/main" id="{572C42FA-4F1E-2C44-9157-BFADDD9F551F}"/>
              </a:ext>
            </a:extLst>
          </p:cNvPr>
          <p:cNvSpPr/>
          <p:nvPr/>
        </p:nvSpPr>
        <p:spPr bwMode="auto">
          <a:xfrm>
            <a:off x="1194875" y="4178008"/>
            <a:ext cx="864096" cy="940540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dbl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Sample</a:t>
            </a: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code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release</a:t>
            </a:r>
          </a:p>
        </p:txBody>
      </p:sp>
      <p:sp>
        <p:nvSpPr>
          <p:cNvPr id="10" name="円/楕円 10">
            <a:extLst>
              <a:ext uri="{FF2B5EF4-FFF2-40B4-BE49-F238E27FC236}">
                <a16:creationId xmlns:a16="http://schemas.microsoft.com/office/drawing/2014/main" id="{F00F34C1-0CCA-9E49-9CFA-5AE1C197FDAE}"/>
              </a:ext>
            </a:extLst>
          </p:cNvPr>
          <p:cNvSpPr/>
          <p:nvPr/>
        </p:nvSpPr>
        <p:spPr bwMode="auto">
          <a:xfrm>
            <a:off x="6156176" y="5373216"/>
            <a:ext cx="1512168" cy="603618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dbl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Code release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based on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new architecture</a:t>
            </a: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B7E44761-4A87-7F4D-8297-133628DF382A}"/>
              </a:ext>
            </a:extLst>
          </p:cNvPr>
          <p:cNvSpPr/>
          <p:nvPr/>
        </p:nvSpPr>
        <p:spPr bwMode="auto">
          <a:xfrm>
            <a:off x="3138979" y="5584804"/>
            <a:ext cx="1296144" cy="436484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dbl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Spec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release</a:t>
            </a:r>
            <a:endParaRPr kumimoji="0" lang="en-US" altLang="ja-JP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0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  <a:alpha val="30000"/>
          </a:schemeClr>
        </a:solidFill>
        <a:ln w="19050" cap="flat" cmpd="sng" algn="ctr">
          <a:solidFill>
            <a:srgbClr val="FF0000"/>
          </a:solidFill>
          <a:prstDash val="dash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kumimoji="1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19986</TotalTime>
  <Words>630</Words>
  <Application>Microsoft Macintosh PowerPoint</Application>
  <PresentationFormat>画面に合わせる (4:3)</PresentationFormat>
  <Paragraphs>150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Theme</vt:lpstr>
      <vt:lpstr>Cluster EG Face To Face meeting 3rd</vt:lpstr>
      <vt:lpstr>Feature definition of IVI and Cluster</vt:lpstr>
      <vt:lpstr>Target spec</vt:lpstr>
      <vt:lpstr>New architecture</vt:lpstr>
      <vt:lpstr>New architecture</vt:lpstr>
      <vt:lpstr>Why container architecture</vt:lpstr>
      <vt:lpstr>Container</vt:lpstr>
      <vt:lpstr>Schedule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 Seiji (後藤 誠二)</dc:creator>
  <cp:lastModifiedBy>Microsoft Office ユーザー</cp:lastModifiedBy>
  <cp:revision>317</cp:revision>
  <dcterms:created xsi:type="dcterms:W3CDTF">2018-08-08T00:20:14Z</dcterms:created>
  <dcterms:modified xsi:type="dcterms:W3CDTF">2019-07-03T12:29:03Z</dcterms:modified>
</cp:coreProperties>
</file>