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76" r:id="rId10"/>
    <p:sldId id="277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8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50A78-4BFA-4406-9A47-661C3D353BCC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4C892-D98F-4716-8907-6CCD0174CE2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48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4C892-D98F-4716-8907-6CCD0174CE2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1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0"/>
            <a:ext cx="9144000" cy="6864330"/>
          </a:xfrm>
          <a:prstGeom prst="rect">
            <a:avLst/>
          </a:prstGeom>
          <a:gradFill flip="none" rotWithShape="1">
            <a:gsLst>
              <a:gs pos="0">
                <a:srgbClr val="0079C1">
                  <a:shade val="30000"/>
                  <a:satMod val="115000"/>
                </a:srgbClr>
              </a:gs>
              <a:gs pos="50000">
                <a:srgbClr val="0079C1">
                  <a:shade val="67500"/>
                  <a:satMod val="115000"/>
                </a:srgbClr>
              </a:gs>
              <a:gs pos="100000">
                <a:srgbClr val="0079C1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umimoji="0" lang="en-US" kern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3886200"/>
            <a:ext cx="4419600" cy="1143000"/>
          </a:xfrm>
        </p:spPr>
        <p:txBody>
          <a:bodyPr rIns="91440"/>
          <a:lstStyle>
            <a:lvl1pPr marL="0" indent="0" algn="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5" name="Rectangle 39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924800" cy="1695450"/>
          </a:xfrm>
        </p:spPr>
        <p:txBody>
          <a:bodyPr rIns="91440"/>
          <a:lstStyle>
            <a:lvl1pPr algn="r">
              <a:lnSpc>
                <a:spcPct val="95000"/>
              </a:lnSpc>
              <a:defRPr sz="44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69602" y="63564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0" lang="en-US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Android is a trademark of Google Inc. Use of this trademark is subject to Google Permissions.</a:t>
            </a:r>
          </a:p>
          <a:p>
            <a:pPr algn="r"/>
            <a:r>
              <a:rPr kumimoji="0" lang="en-US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Linux is the registered trademark of Linus Torvalds in the U.S. and other countries.</a:t>
            </a:r>
          </a:p>
          <a:p>
            <a:pPr algn="r">
              <a:defRPr/>
            </a:pPr>
            <a:r>
              <a:rPr kumimoji="0" lang="en-GB" sz="900" dirty="0" err="1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Qt</a:t>
            </a:r>
            <a:r>
              <a:rPr kumimoji="0" lang="en-GB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 is a registered trade mark of </a:t>
            </a:r>
            <a:r>
              <a:rPr kumimoji="0" lang="en-GB" sz="900" dirty="0" err="1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Digia</a:t>
            </a:r>
            <a:r>
              <a:rPr kumimoji="0" lang="en-GB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GB" sz="900" dirty="0" err="1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Plc</a:t>
            </a:r>
            <a:r>
              <a:rPr kumimoji="0" lang="en-GB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 and/or its subsidiaries. </a:t>
            </a:r>
            <a:r>
              <a:rPr kumimoji="0" lang="en-US" sz="900" dirty="0">
                <a:solidFill>
                  <a:prstClr val="white">
                    <a:lumMod val="75000"/>
                  </a:prstClr>
                </a:solidFill>
                <a:latin typeface="Calibri" pitchFamily="34" charset="0"/>
                <a:cs typeface="Calibri" pitchFamily="34" charset="0"/>
              </a:rPr>
              <a:t>All other trademarks mentioned in this document are trademarks of their respective owners.</a:t>
            </a:r>
          </a:p>
        </p:txBody>
      </p:sp>
      <p:pic>
        <p:nvPicPr>
          <p:cNvPr id="8" name="Picture 2" descr="Z:\LOGOS\2-MGC-Internal-Logos\1-Mentor® Branded Logos (2015)\Mentor® Automotive\Artwork-Final\Mentor®-Automotive-Logo-W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68" y="714179"/>
            <a:ext cx="8072866" cy="68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539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973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056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216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316039"/>
            <a:ext cx="9144000" cy="493236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238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2" y="838202"/>
            <a:ext cx="3008313" cy="59690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2" y="838202"/>
            <a:ext cx="3008313" cy="59690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22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0"/>
            <a:ext cx="8763000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15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685800"/>
          </a:xfrm>
        </p:spPr>
        <p:txBody>
          <a:bodyPr rIns="9144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838200"/>
            <a:ext cx="4267200" cy="5105400"/>
          </a:xfrm>
        </p:spPr>
        <p:txBody>
          <a:bodyPr rIns="91440"/>
          <a:lstStyle>
            <a:lvl1pPr marL="0" indent="0"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648200" y="838200"/>
            <a:ext cx="4267200" cy="5105400"/>
          </a:xfrm>
        </p:spPr>
        <p:txBody>
          <a:bodyPr rIns="91440"/>
          <a:lstStyle>
            <a:lvl1pPr marL="0" indent="0"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5865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BEA7E95-2EE0-45EB-A8ED-40358F6AF5D0}" type="slidenum">
              <a:rPr lang="ja-JP" altLang="en-US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6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911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2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28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746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276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65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85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26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52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06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54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262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2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4B22844-62B4-4FB8-9BF5-E0EBC3822011}" type="datetimeFigureOut">
              <a:rPr lang="ja-JP" altLang="en-US">
                <a:solidFill>
                  <a:prstClr val="black"/>
                </a:solidFill>
              </a:rPr>
              <a:pPr/>
              <a:t>2016/11/18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prstClr val="white"/>
              </a:solidFill>
            </a:endParaRPr>
          </a:p>
        </p:txBody>
      </p:sp>
      <p:sp>
        <p:nvSpPr>
          <p:cNvPr id="6" name="タイトル プレースホルダ 9"/>
          <p:cNvSpPr>
            <a:spLocks noGrp="1"/>
          </p:cNvSpPr>
          <p:nvPr>
            <p:ph type="title"/>
          </p:nvPr>
        </p:nvSpPr>
        <p:spPr>
          <a:xfrm>
            <a:off x="1617797" y="-42864"/>
            <a:ext cx="7033846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3510212" y="65488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fld id="{6BEA7E95-2EE0-45EB-A8ED-40358F6AF5D0}" type="slidenum">
              <a:rPr lang="ja-JP" altLang="en-US" b="1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r>
              <a:rPr lang="en-US" altLang="ja-JP" b="1" dirty="0" smtClean="0">
                <a:solidFill>
                  <a:prstClr val="white"/>
                </a:solidFill>
              </a:rPr>
              <a:t>-</a:t>
            </a:r>
            <a:endParaRPr lang="ja-JP" altLang="en-US" b="1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507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07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59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02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3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36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lang="de-DE" dirty="0" smtClean="0">
                <a:solidFill>
                  <a:prstClr val="white"/>
                </a:solidFill>
              </a:rPr>
              <a:t>v1.2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73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729779" y="6427081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23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Z:\GRAPHICS DROP\_to Linda\SAE-World-PPT-Footer-CN.png"/>
          <p:cNvPicPr>
            <a:picLocks noChangeAspect="1" noChangeArrowheads="1"/>
          </p:cNvPicPr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" t="8233" r="23091"/>
          <a:stretch/>
        </p:blipFill>
        <p:spPr bwMode="auto">
          <a:xfrm>
            <a:off x="0" y="573497"/>
            <a:ext cx="9144000" cy="62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8201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071" y="6516921"/>
            <a:ext cx="379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9144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A4ADD5B-3B00-4A9F-9B09-C9A0C7EAD856}" type="slidenum">
              <a:rPr kumimoji="0" lang="en-US" sz="800">
                <a:solidFill>
                  <a:prstClr val="white"/>
                </a:solidFill>
                <a:ea typeface="ＭＳ Ｐゴシック" pitchFamily="-112" charset="-128"/>
              </a:rPr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sz="800" dirty="0">
              <a:solidFill>
                <a:prstClr val="white"/>
              </a:solidFill>
              <a:ea typeface="ＭＳ Ｐゴシック" pitchFamily="-112" charset="-128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939579" y="6530440"/>
            <a:ext cx="3128221" cy="251360"/>
          </a:xfrm>
          <a:prstGeom prst="rect">
            <a:avLst/>
          </a:prstGeom>
        </p:spPr>
        <p:txBody>
          <a:bodyPr anchor="ctr"/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pPr algn="r"/>
            <a:r>
              <a:rPr kumimoji="0" lang="de-DE" dirty="0" smtClean="0">
                <a:solidFill>
                  <a:prstClr val="white"/>
                </a:solidFill>
              </a:rPr>
              <a:t>v1.2</a:t>
            </a:r>
            <a:endParaRPr kumimoji="0"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>
              <a:lumMod val="75000"/>
              <a:lumOff val="25000"/>
            </a:schemeClr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50000"/>
        <a:buFont typeface="Wingdings" pitchFamily="-112" charset="2"/>
        <a:buChar char="n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50000"/>
        <a:buFont typeface="Tahoma" pitchFamily="-112" charset="0"/>
        <a:buChar char="—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50000"/>
        <a:buFont typeface="Tahoma" pitchFamily="-112" charset="0"/>
        <a:buChar char="–"/>
        <a:defRPr>
          <a:solidFill>
            <a:schemeClr val="tx1">
              <a:lumMod val="75000"/>
              <a:lumOff val="25000"/>
            </a:schemeClr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50000"/>
        <a:buFont typeface="Tahoma" pitchFamily="-112" charset="0"/>
        <a:buChar char="–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ot.bzh/download/public/2016/appfw/02_Documentation-AppFW-Core-2.0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errit.automotivelinux.org/gerrit/gitweb?p=staging/HomeScreen.git;a=blob_plain;f=interfaces/homescreen.xml;hb=HEA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87824" y="3886200"/>
            <a:ext cx="5546576" cy="1143000"/>
          </a:xfrm>
        </p:spPr>
        <p:txBody>
          <a:bodyPr/>
          <a:lstStyle/>
          <a:p>
            <a:r>
              <a:rPr lang="de-DE" dirty="0" smtClean="0"/>
              <a:t>An Introduction</a:t>
            </a:r>
          </a:p>
          <a:p>
            <a:endParaRPr lang="de-DE" dirty="0"/>
          </a:p>
          <a:p>
            <a:r>
              <a:rPr lang="de-DE" dirty="0" smtClean="0"/>
              <a:t>F2f CES2017 Integration Workshop</a:t>
            </a:r>
          </a:p>
          <a:p>
            <a:r>
              <a:rPr lang="de-DE" dirty="0" smtClean="0"/>
              <a:t>Yokohama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AGL</a:t>
            </a:r>
            <a:br>
              <a:rPr lang="de-DE" dirty="0" smtClean="0"/>
            </a:br>
            <a:r>
              <a:rPr lang="de-DE" dirty="0" smtClean="0"/>
              <a:t>HomeScreen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2717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</a:t>
            </a:r>
            <a:r>
              <a:rPr lang="de-DE" sz="2800" dirty="0" smtClean="0"/>
              <a:t>rg.agl.homescreen interface – How to use?</a:t>
            </a:r>
            <a:endParaRPr lang="de-DE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interface is written as a D-Bus introspection file.</a:t>
            </a:r>
          </a:p>
          <a:p>
            <a:r>
              <a:rPr lang="de-DE" dirty="0" smtClean="0"/>
              <a:t>There are two ways to use the home screen API:</a:t>
            </a:r>
          </a:p>
          <a:p>
            <a:pPr lvl="1"/>
            <a:r>
              <a:rPr lang="de-DE" dirty="0" smtClean="0"/>
              <a:t>Use your D-Bus binder of choice</a:t>
            </a:r>
          </a:p>
          <a:p>
            <a:pPr lvl="2"/>
            <a:r>
              <a:rPr lang="de-DE" dirty="0" smtClean="0"/>
              <a:t>For example, when writing a Qt-Application, you may want to use the Qt D-Bus binding</a:t>
            </a:r>
          </a:p>
          <a:p>
            <a:pPr lvl="2"/>
            <a:r>
              <a:rPr lang="de-DE" dirty="0" smtClean="0"/>
              <a:t>Sample applications:</a:t>
            </a:r>
          </a:p>
          <a:p>
            <a:pPr lvl="3"/>
            <a:r>
              <a:rPr lang="de-DE" dirty="0" smtClean="0"/>
              <a:t>WindowManager, HomeScreen, InputEventManager, …</a:t>
            </a:r>
          </a:p>
          <a:p>
            <a:pPr lvl="1"/>
            <a:r>
              <a:rPr lang="de-DE" dirty="0" smtClean="0"/>
              <a:t>Use the provided libHomeScreen</a:t>
            </a:r>
          </a:p>
          <a:p>
            <a:pPr lvl="2"/>
            <a:r>
              <a:rPr lang="de-DE" dirty="0" smtClean="0"/>
              <a:t>C++ shared library</a:t>
            </a:r>
          </a:p>
          <a:p>
            <a:pPr lvl="2"/>
            <a:r>
              <a:rPr lang="de-DE" dirty="0" smtClean="0"/>
              <a:t>This wrappes the IPC and offers a C++ API to access the HomeScreen API</a:t>
            </a:r>
          </a:p>
          <a:p>
            <a:pPr lvl="2"/>
            <a:r>
              <a:rPr lang="de-DE" dirty="0" smtClean="0"/>
              <a:t>Find a sample application here:</a:t>
            </a:r>
          </a:p>
          <a:p>
            <a:pPr lvl="3"/>
            <a:r>
              <a:rPr lang="de-DE" dirty="0" smtClean="0"/>
              <a:t>TODO: Matsunari-san to provide info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421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use the HomeScreen – Helicopter view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dirty="0" smtClean="0"/>
              <a:t>To launch an application as the user, simply touch the corresponding icon in the app launcher window.</a:t>
            </a:r>
          </a:p>
          <a:p>
            <a:pPr marL="0" indent="0">
              <a:buNone/>
            </a:pPr>
            <a:r>
              <a:rPr lang="de-DE" dirty="0" smtClean="0"/>
              <a:t>The application will be shown full screen. Status bar and control bar are still visible.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827584" y="3003761"/>
            <a:ext cx="2664296" cy="2320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2641952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5326664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3001403"/>
            <a:ext cx="2664296" cy="23229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NAVIGATION APP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6136" y="2639594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36" y="5324306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23928" y="4005064"/>
            <a:ext cx="151216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71600" y="3140968"/>
            <a:ext cx="79208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NAV</a:t>
            </a:r>
            <a:endParaRPr kumimoji="1" lang="de-DE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02" y="3461641"/>
            <a:ext cx="2393971" cy="17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826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use the HomeScreen – Helicopter view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dirty="0" smtClean="0"/>
              <a:t>To add an application to the app launcher, simply install the application via the afm-util tool.</a:t>
            </a:r>
          </a:p>
          <a:p>
            <a:pPr marL="0" indent="0">
              <a:buNone/>
            </a:pPr>
            <a:r>
              <a:rPr lang="de-DE" dirty="0" smtClean="0"/>
              <a:t>This will add the app to the internal application database. The app launcher will automatically show the app (after restart).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5940152" y="3048505"/>
            <a:ext cx="2664296" cy="2320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40152" y="2686696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2" y="5371408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23928" y="4162854"/>
            <a:ext cx="151216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84168" y="3185712"/>
            <a:ext cx="792088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NAV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209601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</a:t>
            </a:r>
            <a:r>
              <a:rPr lang="de-DE" sz="1600" dirty="0" smtClean="0"/>
              <a:t>fm-utin install newapp.wgt</a:t>
            </a:r>
            <a:endParaRPr lang="de-DE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7020272" y="3185712"/>
            <a:ext cx="8640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NEW APP</a:t>
            </a:r>
            <a:endParaRPr kumimoji="1"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356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use the HomeScreen – Helicopter view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dirty="0" smtClean="0"/>
              <a:t>To launch an application as the user, simply touch the corresponding icon in the control bar.</a:t>
            </a:r>
          </a:p>
          <a:p>
            <a:pPr marL="0" indent="0">
              <a:buNone/>
            </a:pPr>
            <a:r>
              <a:rPr lang="de-DE" dirty="0" smtClean="0"/>
              <a:t>The application will be shown full screen. Status bar and control bar are still visible.</a:t>
            </a:r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827584" y="3003761"/>
            <a:ext cx="2664296" cy="2320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ANY APPLICATION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2641952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584" y="5326664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3001403"/>
            <a:ext cx="2664296" cy="23229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NAVIGATION APP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6136" y="2639594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36" y="5324306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923928" y="4005064"/>
            <a:ext cx="151216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83768" y="5324306"/>
            <a:ext cx="36004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500" dirty="0" smtClean="0">
                <a:solidFill>
                  <a:schemeClr val="tx1"/>
                </a:solidFill>
              </a:rPr>
              <a:t>NAV</a:t>
            </a:r>
            <a:endParaRPr kumimoji="1" lang="de-DE" sz="5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675" y="5504326"/>
            <a:ext cx="1326448" cy="96478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7596336" y="5324306"/>
            <a:ext cx="36004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500" dirty="0" smtClean="0">
                <a:solidFill>
                  <a:schemeClr val="tx1"/>
                </a:solidFill>
              </a:rPr>
              <a:t>NAV</a:t>
            </a:r>
            <a:endParaRPr kumimoji="1" lang="de-DE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520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use the HomeScreen – Helicopter view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dirty="0" smtClean="0"/>
              <a:t>To add an application to the control bar, please add a new button to controlbarwidget form and add corresponding functions in controlbarwidget.h and .cpp.</a:t>
            </a:r>
          </a:p>
          <a:p>
            <a:pPr marL="0" indent="0">
              <a:buNone/>
            </a:pPr>
            <a:r>
              <a:rPr lang="de-DE" dirty="0" smtClean="0"/>
              <a:t>As a hack, simply replace the launched app defined here:</a:t>
            </a:r>
            <a:endParaRPr lang="de-DE" dirty="0"/>
          </a:p>
        </p:txBody>
      </p:sp>
      <p:sp>
        <p:nvSpPr>
          <p:cNvPr id="7" name="Rectangle 6"/>
          <p:cNvSpPr/>
          <p:nvPr/>
        </p:nvSpPr>
        <p:spPr>
          <a:xfrm>
            <a:off x="5796136" y="3001403"/>
            <a:ext cx="2664296" cy="232290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NAVIGATION APP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6136" y="2639594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36" y="5324306"/>
            <a:ext cx="2664296" cy="36004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96336" y="5324306"/>
            <a:ext cx="36004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500" dirty="0" smtClean="0">
                <a:solidFill>
                  <a:schemeClr val="tx1"/>
                </a:solidFill>
              </a:rPr>
              <a:t>NAV</a:t>
            </a:r>
            <a:endParaRPr kumimoji="1" lang="de-DE" sz="5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634320"/>
            <a:ext cx="43204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void HomeScreenControlInterface::hardKeyPressed(int key)</a:t>
            </a:r>
          </a:p>
          <a:p>
            <a:r>
              <a:rPr lang="de-DE" sz="1000" dirty="0"/>
              <a:t>{</a:t>
            </a:r>
          </a:p>
          <a:p>
            <a:r>
              <a:rPr lang="de-DE" sz="1000" dirty="0"/>
              <a:t>    int pid = -1;</a:t>
            </a:r>
          </a:p>
          <a:p>
            <a:endParaRPr lang="de-DE" sz="1000" dirty="0"/>
          </a:p>
          <a:p>
            <a:r>
              <a:rPr lang="de-DE" sz="1000" dirty="0"/>
              <a:t>    switch (key)</a:t>
            </a:r>
          </a:p>
          <a:p>
            <a:r>
              <a:rPr lang="de-DE" sz="1000" dirty="0"/>
              <a:t>    {</a:t>
            </a:r>
          </a:p>
          <a:p>
            <a:r>
              <a:rPr lang="de-DE" sz="1000" dirty="0"/>
              <a:t>    case InputEvent::HARDKEY_NAV:</a:t>
            </a:r>
          </a:p>
          <a:p>
            <a:r>
              <a:rPr lang="de-DE" sz="1000" dirty="0"/>
              <a:t>        qDebug("hardKeyPressed NAV key pressed!");</a:t>
            </a:r>
          </a:p>
          <a:p>
            <a:r>
              <a:rPr lang="de-DE" sz="1000" dirty="0"/>
              <a:t>        pid = mp_dBusAppFrameworkProxy-&gt;launchApp("nav@0.1");</a:t>
            </a:r>
          </a:p>
          <a:p>
            <a:r>
              <a:rPr lang="de-DE" sz="1000" dirty="0"/>
              <a:t>        qDebug("pid: %d", pid);</a:t>
            </a:r>
          </a:p>
          <a:p>
            <a:r>
              <a:rPr lang="de-DE" sz="1000" dirty="0"/>
              <a:t>        newRequestsToBeVisibleApp(pid);</a:t>
            </a:r>
          </a:p>
          <a:p>
            <a:r>
              <a:rPr lang="de-DE" sz="1000" dirty="0"/>
              <a:t>        break;</a:t>
            </a:r>
          </a:p>
          <a:p>
            <a:r>
              <a:rPr lang="de-DE" sz="1000" dirty="0"/>
              <a:t>    case InputEvent::HARDKEY_MEDIA:</a:t>
            </a:r>
          </a:p>
          <a:p>
            <a:r>
              <a:rPr lang="de-DE" sz="1000" dirty="0"/>
              <a:t>        qDebug("hardKeyPressed MEDIA key pressed!");</a:t>
            </a:r>
          </a:p>
          <a:p>
            <a:r>
              <a:rPr lang="de-DE" sz="1000" dirty="0"/>
              <a:t>        pid = mp_dBusAppFrameworkProxy-&gt;launchApp("media@0.1");</a:t>
            </a:r>
          </a:p>
          <a:p>
            <a:r>
              <a:rPr lang="de-DE" sz="1000" dirty="0"/>
              <a:t>        qDebug("pid: %d", pid);</a:t>
            </a:r>
          </a:p>
          <a:p>
            <a:r>
              <a:rPr lang="de-DE" sz="1000" dirty="0"/>
              <a:t>        newRequestsToBeVisibleApp(pid);</a:t>
            </a:r>
          </a:p>
          <a:p>
            <a:r>
              <a:rPr lang="de-DE" sz="1000" dirty="0"/>
              <a:t>        break;</a:t>
            </a:r>
          </a:p>
          <a:p>
            <a:r>
              <a:rPr lang="de-DE" sz="1000" dirty="0"/>
              <a:t>    default:</a:t>
            </a:r>
          </a:p>
          <a:p>
            <a:r>
              <a:rPr lang="de-DE" sz="1000" dirty="0"/>
              <a:t>        qDebug("hardKeyPressed %d", key);</a:t>
            </a:r>
          </a:p>
          <a:p>
            <a:r>
              <a:rPr lang="de-DE" sz="1000" dirty="0"/>
              <a:t>        break;</a:t>
            </a:r>
          </a:p>
          <a:p>
            <a:r>
              <a:rPr lang="de-DE" sz="1000" dirty="0"/>
              <a:t>    }</a:t>
            </a:r>
          </a:p>
          <a:p>
            <a:r>
              <a:rPr lang="de-DE" sz="1000" dirty="0"/>
              <a:t>}</a:t>
            </a:r>
          </a:p>
        </p:txBody>
      </p:sp>
      <p:sp>
        <p:nvSpPr>
          <p:cNvPr id="15" name="Right Arrow 14"/>
          <p:cNvSpPr/>
          <p:nvPr/>
        </p:nvSpPr>
        <p:spPr>
          <a:xfrm rot="7173189">
            <a:off x="3815916" y="2939768"/>
            <a:ext cx="1512168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701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configure and install an app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dirty="0" smtClean="0"/>
              <a:t>Find details here: 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iot.bzh/download/public/2016/appfw/02_Documentation-AppFW-Core-2.0.pdf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071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configure and install an app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1677610"/>
          </a:xfrm>
        </p:spPr>
        <p:txBody>
          <a:bodyPr anchor="t"/>
          <a:lstStyle/>
          <a:p>
            <a:pPr marL="0" indent="0">
              <a:buNone/>
            </a:pPr>
            <a:r>
              <a:rPr lang="de-DE" sz="1800" dirty="0" smtClean="0"/>
              <a:t>Short instructions:</a:t>
            </a:r>
          </a:p>
          <a:p>
            <a:r>
              <a:rPr lang="de-DE" sz="1800" dirty="0" smtClean="0"/>
              <a:t>Create an empty directory and copy your app (example: myApp) to the new directory</a:t>
            </a:r>
          </a:p>
          <a:p>
            <a:r>
              <a:rPr lang="de-DE" sz="1800" dirty="0" smtClean="0"/>
              <a:t>Create a new file „config.xml“. This file contains metadata about the applications and describes how to handle/start the app by the framework.</a:t>
            </a:r>
          </a:p>
          <a:p>
            <a:pPr lvl="1"/>
            <a:r>
              <a:rPr lang="de-DE" sz="1400" dirty="0" smtClean="0"/>
              <a:t>Example config for a native app: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&lt;widget xmlns="http://www.w3.org/ns/widgets" id="nav" version="0.1"&gt;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name&gt;My Application&lt;/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name&gt;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&lt;content src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=„myApp"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type="application/x-executable"/&gt;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&lt;description&gt;Just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 lastes application.&lt;/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author&gt;Jens&lt;/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author&gt;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&lt;icon src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=„myApp.png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&lt;license&gt;Apache 2.0&lt;/license&gt;</a:t>
            </a:r>
          </a:p>
          <a:p>
            <a:pPr marL="0" indent="0">
              <a:buNone/>
            </a:pP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&lt;/widget&gt;</a:t>
            </a:r>
            <a:endParaRPr lang="de-D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179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How to configure and install an app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5327102"/>
          </a:xfrm>
        </p:spPr>
        <p:txBody>
          <a:bodyPr anchor="t"/>
          <a:lstStyle/>
          <a:p>
            <a:r>
              <a:rPr lang="de-DE" sz="1800" dirty="0" smtClean="0"/>
              <a:t>The directory now contains two files:</a:t>
            </a:r>
          </a:p>
          <a:p>
            <a:pPr lvl="1"/>
            <a:r>
              <a:rPr lang="de-DE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myApp</a:t>
            </a:r>
          </a:p>
          <a:p>
            <a:pPr lvl="1"/>
            <a:r>
              <a:rPr lang="de-DE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config.xml</a:t>
            </a:r>
          </a:p>
          <a:p>
            <a:r>
              <a:rPr lang="de-DE" sz="1800" dirty="0"/>
              <a:t>To create the AGL framework compatible widget, zip these two files into a wgt </a:t>
            </a:r>
            <a:r>
              <a:rPr lang="de-DE" sz="1800" dirty="0" smtClean="0"/>
              <a:t>file:</a:t>
            </a:r>
          </a:p>
          <a:p>
            <a:pPr lvl="1"/>
            <a:r>
              <a:rPr lang="de-D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zip -q -r </a:t>
            </a:r>
            <a:r>
              <a:rPr lang="de-DE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myApp.wgt .</a:t>
            </a:r>
            <a:endParaRPr lang="de-DE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800" dirty="0" smtClean="0"/>
              <a:t>This creates the widget file myApp.wgt</a:t>
            </a:r>
          </a:p>
          <a:p>
            <a:r>
              <a:rPr lang="de-DE" sz="1800" dirty="0" smtClean="0"/>
              <a:t>Install the widget with the tool afm-util:</a:t>
            </a:r>
          </a:p>
          <a:p>
            <a:pPr lvl="1"/>
            <a:r>
              <a:rPr lang="de-D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e-DE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fm-util install myApp</a:t>
            </a:r>
            <a:endParaRPr lang="de-DE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800" dirty="0" smtClean="0"/>
              <a:t>This installs the application to /usr/share/afm/application/myApp</a:t>
            </a:r>
          </a:p>
          <a:p>
            <a:r>
              <a:rPr lang="de-DE" sz="1800" dirty="0" smtClean="0"/>
              <a:t>A list of helpful afm-util commands can also be found in the documentation provided on the previous slide</a:t>
            </a:r>
          </a:p>
          <a:p>
            <a:endParaRPr lang="de-DE" sz="1800" dirty="0"/>
          </a:p>
          <a:p>
            <a:r>
              <a:rPr lang="de-DE" sz="1800" dirty="0" smtClean="0"/>
              <a:t>Now the application can be found in the application launcher.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21063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Resctrictions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2"/>
            <a:ext cx="9144000" cy="5327102"/>
          </a:xfrm>
        </p:spPr>
        <p:txBody>
          <a:bodyPr anchor="t"/>
          <a:lstStyle/>
          <a:p>
            <a:r>
              <a:rPr lang="de-DE" sz="1800" dirty="0" smtClean="0"/>
              <a:t>HomeScreen</a:t>
            </a:r>
          </a:p>
          <a:p>
            <a:pPr lvl="1"/>
            <a:r>
              <a:rPr lang="de-DE" sz="1400" dirty="0" smtClean="0"/>
              <a:t>Only one surface per app managed</a:t>
            </a:r>
          </a:p>
          <a:p>
            <a:pPr lvl="2"/>
            <a:r>
              <a:rPr lang="de-DE" sz="1200" dirty="0" smtClean="0"/>
              <a:t>Multidisplay possible?</a:t>
            </a:r>
          </a:p>
          <a:p>
            <a:pPr lvl="1"/>
            <a:r>
              <a:rPr lang="de-DE" sz="1400" dirty="0" smtClean="0"/>
              <a:t>App MUST provide at least one surface</a:t>
            </a:r>
          </a:p>
          <a:p>
            <a:pPr lvl="1"/>
            <a:r>
              <a:rPr lang="de-DE" sz="1400" dirty="0" smtClean="0"/>
              <a:t>Only one layout for CES: fullscreen</a:t>
            </a:r>
          </a:p>
          <a:p>
            <a:pPr lvl="1"/>
            <a:r>
              <a:rPr lang="de-DE" sz="1400" dirty="0" smtClean="0"/>
              <a:t>libHomeScreen not fully implemented</a:t>
            </a:r>
          </a:p>
          <a:p>
            <a:pPr lvl="2"/>
            <a:r>
              <a:rPr lang="de-DE" sz="1200" dirty="0"/>
              <a:t>&lt;signal name="surfaceVisibilityChanged</a:t>
            </a:r>
            <a:r>
              <a:rPr lang="de-DE" sz="1200" dirty="0" smtClean="0"/>
              <a:t>"&gt; missing</a:t>
            </a:r>
          </a:p>
          <a:p>
            <a:pPr lvl="1"/>
            <a:r>
              <a:rPr lang="de-DE" sz="1400" dirty="0" smtClean="0"/>
              <a:t>New HMI not integrated</a:t>
            </a:r>
          </a:p>
          <a:p>
            <a:pPr lvl="2"/>
            <a:r>
              <a:rPr lang="de-DE" sz="1200" dirty="0" smtClean="0"/>
              <a:t>Interaction HomeScreen „core“ &lt;-&gt; QML HMI</a:t>
            </a:r>
          </a:p>
          <a:p>
            <a:r>
              <a:rPr lang="de-DE" sz="1800" dirty="0" smtClean="0"/>
              <a:t>App Framework</a:t>
            </a:r>
          </a:p>
          <a:p>
            <a:pPr lvl="1"/>
            <a:r>
              <a:rPr lang="de-DE" sz="1400" dirty="0" smtClean="0"/>
              <a:t>Application cannot acces its installation folder</a:t>
            </a:r>
          </a:p>
          <a:p>
            <a:pPr lvl="2"/>
            <a:r>
              <a:rPr lang="de-DE" sz="1200" dirty="0" smtClean="0"/>
              <a:t>Solution: Framework will provide the path in the environment </a:t>
            </a:r>
            <a:r>
              <a:rPr lang="de-DE" sz="1200" dirty="0"/>
              <a:t>variable </a:t>
            </a:r>
            <a:r>
              <a:rPr lang="de-DE" sz="1200" dirty="0" smtClean="0"/>
              <a:t>AFM_APP_INSTALL_DIR</a:t>
            </a:r>
          </a:p>
          <a:p>
            <a:pPr lvl="1"/>
            <a:r>
              <a:rPr lang="de-DE" sz="1400" dirty="0"/>
              <a:t>Some applications are not creating surfaces when launched by app </a:t>
            </a:r>
            <a:r>
              <a:rPr lang="de-DE" sz="1400" dirty="0" smtClean="0"/>
              <a:t>framework</a:t>
            </a:r>
          </a:p>
          <a:p>
            <a:pPr lvl="2"/>
            <a:r>
              <a:rPr lang="de-DE" sz="1200" dirty="0" smtClean="0"/>
              <a:t>Maybe an „audit“ topic?</a:t>
            </a:r>
          </a:p>
          <a:p>
            <a:pPr lvl="2"/>
            <a:r>
              <a:rPr lang="de-DE" sz="1200" dirty="0" smtClean="0"/>
              <a:t>In clarification with IoT</a:t>
            </a:r>
          </a:p>
          <a:p>
            <a:pPr lvl="1"/>
            <a:r>
              <a:rPr lang="de-DE" sz="1400" dirty="0" smtClean="0"/>
              <a:t>Some surfaces cannot be resized or positioned</a:t>
            </a:r>
            <a:endParaRPr lang="de-DE" sz="1400" dirty="0"/>
          </a:p>
        </p:txBody>
      </p:sp>
      <p:sp>
        <p:nvSpPr>
          <p:cNvPr id="4" name="Rectangle 3"/>
          <p:cNvSpPr/>
          <p:nvPr/>
        </p:nvSpPr>
        <p:spPr>
          <a:xfrm>
            <a:off x="4479631" y="2967335"/>
            <a:ext cx="18473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2938321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https://gerrit.automotivelinux.org/gerrit/gitweb?p=src/app-framework-main.git;a=commit;h=2bf2954ba45aca2615a95eee698881f2c93e81b4</a:t>
            </a:r>
          </a:p>
        </p:txBody>
      </p:sp>
      <p:sp>
        <p:nvSpPr>
          <p:cNvPr id="6" name="Right Arrow 5"/>
          <p:cNvSpPr/>
          <p:nvPr/>
        </p:nvSpPr>
        <p:spPr>
          <a:xfrm rot="19782103">
            <a:off x="5195692" y="3458701"/>
            <a:ext cx="1152128" cy="2152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fixed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222104">
            <a:off x="5009796" y="4936209"/>
            <a:ext cx="1152128" cy="2152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fixed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5295" y="518845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/>
              <a:t>https://gerrit.automotivelinux.org/gerrit/gitweb?p=staging/HomeScreen.git;a=commit;h=7f06418646c8822452f8541386810208c523f990</a:t>
            </a:r>
          </a:p>
        </p:txBody>
      </p:sp>
    </p:spTree>
    <p:extLst>
      <p:ext uri="{BB962C8B-B14F-4D97-AF65-F5344CB8AC3E}">
        <p14:creationId xmlns:p14="http://schemas.microsoft.com/office/powerpoint/2010/main" val="527101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What is the HomeScreen </a:t>
            </a:r>
            <a:r>
              <a:rPr lang="de-DE" dirty="0" smtClean="0"/>
              <a:t>application?</a:t>
            </a:r>
            <a:endParaRPr lang="de-DE" dirty="0"/>
          </a:p>
        </p:txBody>
      </p:sp>
      <p:sp>
        <p:nvSpPr>
          <p:cNvPr id="6" name="Rectangle 5"/>
          <p:cNvSpPr/>
          <p:nvPr/>
        </p:nvSpPr>
        <p:spPr>
          <a:xfrm>
            <a:off x="2699792" y="925879"/>
            <a:ext cx="3384376" cy="42484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99792" y="919590"/>
            <a:ext cx="3384376" cy="576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9792" y="4625934"/>
            <a:ext cx="3384376" cy="57606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288" y="980728"/>
            <a:ext cx="16145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Status bar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date, time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Bluetooth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GSM status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135308" y="2358172"/>
            <a:ext cx="2300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Own content, e.g.:</a:t>
            </a:r>
          </a:p>
          <a:p>
            <a:r>
              <a:rPr lang="de-DE" dirty="0" smtClean="0"/>
              <a:t>Application Launcher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List of apps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Launch by click</a:t>
            </a:r>
            <a:endParaRPr lang="de-DE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5471472"/>
            <a:ext cx="3406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Control bar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Shortcuts to often used apps</a:t>
            </a:r>
            <a:endParaRPr lang="de-DE" dirty="0"/>
          </a:p>
        </p:txBody>
      </p:sp>
      <p:sp>
        <p:nvSpPr>
          <p:cNvPr id="10" name="Right Arrow 9"/>
          <p:cNvSpPr/>
          <p:nvPr/>
        </p:nvSpPr>
        <p:spPr>
          <a:xfrm rot="11181349">
            <a:off x="5894213" y="1036566"/>
            <a:ext cx="1224136" cy="435366"/>
          </a:xfrm>
          <a:prstGeom prst="rightArrow">
            <a:avLst>
              <a:gd name="adj1" fmla="val 22879"/>
              <a:gd name="adj2" fmla="val 5494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2289887">
            <a:off x="4291341" y="5081739"/>
            <a:ext cx="1204642" cy="435366"/>
          </a:xfrm>
          <a:prstGeom prst="rightArrow">
            <a:avLst>
              <a:gd name="adj1" fmla="val 22879"/>
              <a:gd name="adj2" fmla="val 5494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1021570">
            <a:off x="2522044" y="2592755"/>
            <a:ext cx="1224136" cy="435366"/>
          </a:xfrm>
          <a:prstGeom prst="rightArrow">
            <a:avLst>
              <a:gd name="adj1" fmla="val 22879"/>
              <a:gd name="adj2" fmla="val 5494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086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Layer overview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Parallelogram 3"/>
          <p:cNvSpPr/>
          <p:nvPr/>
        </p:nvSpPr>
        <p:spPr>
          <a:xfrm>
            <a:off x="2149166" y="4913634"/>
            <a:ext cx="2880320" cy="936104"/>
          </a:xfrm>
          <a:prstGeom prst="parallelogram">
            <a:avLst>
              <a:gd name="adj" fmla="val 12728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52351" y="3861048"/>
            <a:ext cx="2880320" cy="936104"/>
          </a:xfrm>
          <a:prstGeom prst="parallelogram">
            <a:avLst>
              <a:gd name="adj" fmla="val 1272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2155072" y="2808462"/>
            <a:ext cx="2880320" cy="936104"/>
          </a:xfrm>
          <a:prstGeom prst="parallelogram">
            <a:avLst>
              <a:gd name="adj" fmla="val 12728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2287653" y="1755877"/>
            <a:ext cx="2880320" cy="936104"/>
          </a:xfrm>
          <a:prstGeom prst="parallelogram">
            <a:avLst>
              <a:gd name="adj" fmla="val 12728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844636" y="2572648"/>
            <a:ext cx="2880320" cy="2105172"/>
          </a:xfrm>
          <a:prstGeom prst="parallelogram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5847821" y="2805895"/>
            <a:ext cx="2877135" cy="1580672"/>
          </a:xfrm>
          <a:prstGeom prst="parallelogram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0" name="Parallelogram 9"/>
          <p:cNvSpPr/>
          <p:nvPr/>
        </p:nvSpPr>
        <p:spPr>
          <a:xfrm>
            <a:off x="5841915" y="2805896"/>
            <a:ext cx="2883041" cy="298102"/>
          </a:xfrm>
          <a:prstGeom prst="parallelogram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6804248" y="2996952"/>
            <a:ext cx="958373" cy="1003460"/>
          </a:xfrm>
          <a:prstGeom prst="parallelogram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912064"/>
            <a:ext cx="231255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Popup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HomeScreen Overlay</a:t>
            </a:r>
          </a:p>
          <a:p>
            <a:r>
              <a:rPr lang="de-DE" sz="1600" i="1" dirty="0" smtClean="0"/>
              <a:t>(semi transparent?)</a:t>
            </a:r>
            <a:endParaRPr lang="de-DE" i="1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Applications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HomeScreen</a:t>
            </a:r>
            <a:endParaRPr lang="de-DE" dirty="0"/>
          </a:p>
        </p:txBody>
      </p:sp>
      <p:sp>
        <p:nvSpPr>
          <p:cNvPr id="13" name="Circular Arrow 12"/>
          <p:cNvSpPr/>
          <p:nvPr/>
        </p:nvSpPr>
        <p:spPr>
          <a:xfrm>
            <a:off x="4358118" y="1201895"/>
            <a:ext cx="3232755" cy="2088232"/>
          </a:xfrm>
          <a:prstGeom prst="circularArrow">
            <a:avLst>
              <a:gd name="adj1" fmla="val 6663"/>
              <a:gd name="adj2" fmla="val 1142319"/>
              <a:gd name="adj3" fmla="val 20457680"/>
              <a:gd name="adj4" fmla="val 13310772"/>
              <a:gd name="adj5" fmla="val 125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374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Diagram - Overview</a:t>
            </a:r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1979712" y="1988839"/>
            <a:ext cx="3168352" cy="20162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HomeScreen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57586" y="836713"/>
            <a:ext cx="1986621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sz="1600" dirty="0" smtClean="0">
                <a:solidFill>
                  <a:schemeClr val="tx1"/>
                </a:solidFill>
              </a:rPr>
              <a:t>InputEventManager</a:t>
            </a:r>
            <a:endParaRPr kumimoji="1" lang="de-DE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9752" y="4509118"/>
            <a:ext cx="2016224" cy="720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sz="1400" dirty="0" smtClean="0">
                <a:solidFill>
                  <a:schemeClr val="tx1"/>
                </a:solidFill>
              </a:rPr>
              <a:t>AppFrameworkBinder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44479" y="5517232"/>
            <a:ext cx="2011497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WindowManager</a:t>
            </a:r>
            <a:endParaRPr kumimoji="1" lang="de-DE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88024" y="1484785"/>
            <a:ext cx="0" cy="5040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3347864" y="4005064"/>
            <a:ext cx="0" cy="5040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211960" y="4005064"/>
            <a:ext cx="0" cy="15121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16115" y="4509118"/>
            <a:ext cx="1476165" cy="720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sz="1400" dirty="0" smtClean="0">
                <a:solidFill>
                  <a:schemeClr val="tx1"/>
                </a:solidFill>
              </a:rPr>
              <a:t>AppFramework</a:t>
            </a:r>
            <a:endParaRPr kumimoji="1" lang="de-D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16114" y="5517232"/>
            <a:ext cx="1476165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de-DE" dirty="0" smtClean="0">
                <a:solidFill>
                  <a:schemeClr val="tx1"/>
                </a:solidFill>
              </a:rPr>
              <a:t>weston</a:t>
            </a:r>
            <a:endParaRPr kumimoji="1" lang="de-DE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1"/>
            <a:endCxn id="10" idx="3"/>
          </p:cNvCxnSpPr>
          <p:nvPr/>
        </p:nvCxnSpPr>
        <p:spPr>
          <a:xfrm flipH="1">
            <a:off x="4355976" y="4869159"/>
            <a:ext cx="126013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1"/>
            <a:endCxn id="11" idx="3"/>
          </p:cNvCxnSpPr>
          <p:nvPr/>
        </p:nvCxnSpPr>
        <p:spPr>
          <a:xfrm flipH="1">
            <a:off x="4355976" y="5841268"/>
            <a:ext cx="12601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492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Diagram - Details</a:t>
            </a:r>
            <a:endParaRPr lang="de-D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6760" y="838200"/>
            <a:ext cx="513047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90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Diagram – HomeScreen interface</a:t>
            </a:r>
            <a:endParaRPr lang="de-DE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806" y="838200"/>
            <a:ext cx="692638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674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</a:t>
            </a:r>
            <a:r>
              <a:rPr lang="de-DE" dirty="0" smtClean="0"/>
              <a:t>rg.agl.homescreen interface - Overview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800" dirty="0"/>
              <a:t>&lt;node&gt;</a:t>
            </a:r>
          </a:p>
          <a:p>
            <a:pPr marL="0" indent="0">
              <a:buNone/>
            </a:pPr>
            <a:r>
              <a:rPr lang="de-DE" sz="800" dirty="0"/>
              <a:t>	&lt;interface name="org.agl.homescreen"&gt;</a:t>
            </a:r>
          </a:p>
          <a:p>
            <a:pPr marL="0" indent="0">
              <a:buNone/>
            </a:pPr>
            <a:r>
              <a:rPr lang="de-DE" sz="800" dirty="0"/>
              <a:t>		&lt;method name="hardKeyPressed"&gt;</a:t>
            </a:r>
          </a:p>
          <a:p>
            <a:pPr marL="0" indent="0">
              <a:buNone/>
            </a:pPr>
            <a:r>
              <a:rPr lang="de-DE" sz="800" dirty="0"/>
              <a:t>			&lt;arg name="key" type="i" direction="in"/&gt;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&lt;method name="getSurfaceStatus"&gt;</a:t>
            </a:r>
          </a:p>
          <a:p>
            <a:pPr marL="0" indent="0">
              <a:buNone/>
            </a:pPr>
            <a:r>
              <a:rPr lang="de-DE" sz="800" dirty="0"/>
              <a:t>			&lt;arg name="surfaceId" type="i" direction="in"/&gt;</a:t>
            </a:r>
          </a:p>
          <a:p>
            <a:pPr marL="0" indent="0">
              <a:buNone/>
            </a:pPr>
            <a:r>
              <a:rPr lang="de-DE" sz="800" dirty="0"/>
              <a:t>			&lt;arg name="status" type="i" direction="out"/&gt;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&lt;method name="requestSurfaceIdToFullScreen"&gt;</a:t>
            </a:r>
          </a:p>
          <a:p>
            <a:pPr marL="0" indent="0">
              <a:buNone/>
            </a:pPr>
            <a:r>
              <a:rPr lang="de-DE" sz="800" dirty="0"/>
              <a:t>			&lt;arg name="surfaceId" type="i" direction="in"/&gt;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&lt;method name="getAllSurfacesOfProcess"&gt;</a:t>
            </a:r>
          </a:p>
          <a:p>
            <a:pPr marL="0" indent="0">
              <a:buNone/>
            </a:pPr>
            <a:r>
              <a:rPr lang="de-DE" sz="800" dirty="0"/>
              <a:t>			&lt;arg name="pid" type="i" direction="in"/&gt;</a:t>
            </a:r>
          </a:p>
          <a:p>
            <a:pPr marL="0" indent="0">
              <a:buNone/>
            </a:pPr>
            <a:r>
              <a:rPr lang="de-DE" sz="800" dirty="0"/>
              <a:t>			&lt;arg name="surfaceIds" type="ai" direction="out"/&gt;</a:t>
            </a:r>
          </a:p>
          <a:p>
            <a:pPr marL="0" indent="0">
              <a:buNone/>
            </a:pPr>
            <a:r>
              <a:rPr lang="de-DE" sz="800" dirty="0"/>
              <a:t>			&lt;annotation name="org.qtproject.QtDBus.QtTypeName.Out0" value="QList&amp;lt;int&amp;gt;"/&gt;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&lt;method name="renderAppToAreaAllowed"&gt;</a:t>
            </a:r>
          </a:p>
          <a:p>
            <a:pPr marL="0" indent="0">
              <a:buNone/>
            </a:pPr>
            <a:r>
              <a:rPr lang="de-DE" sz="800" dirty="0"/>
              <a:t>			&lt;arg name="appCategory" type="i" direction="in"/&gt;</a:t>
            </a:r>
          </a:p>
          <a:p>
            <a:pPr marL="0" indent="0">
              <a:buNone/>
            </a:pPr>
            <a:r>
              <a:rPr lang="de-DE" sz="800" dirty="0"/>
              <a:t>			&lt;arg name="layoutArea" type="i" direction="in"/&gt;</a:t>
            </a:r>
          </a:p>
          <a:p>
            <a:pPr marL="0" indent="0">
              <a:buNone/>
            </a:pPr>
            <a:r>
              <a:rPr lang="de-DE" sz="800" dirty="0"/>
              <a:t>			&lt;arg name="allowed" type="b" direction="out"/&gt;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&lt;method name="renderSurfaceToArea"&gt;</a:t>
            </a:r>
          </a:p>
          <a:p>
            <a:pPr marL="0" indent="0">
              <a:buNone/>
            </a:pPr>
            <a:r>
              <a:rPr lang="de-DE" sz="800" dirty="0"/>
              <a:t>			&lt;arg name="surfaceId" type="i" direction="in"/&gt;</a:t>
            </a:r>
          </a:p>
          <a:p>
            <a:pPr marL="0" indent="0">
              <a:buNone/>
            </a:pPr>
            <a:r>
              <a:rPr lang="de-DE" sz="800" dirty="0"/>
              <a:t>			&lt;arg name="layoutArea" type="i" direction="in"/&gt;</a:t>
            </a:r>
          </a:p>
          <a:p>
            <a:pPr marL="0" indent="0">
              <a:buNone/>
            </a:pPr>
            <a:r>
              <a:rPr lang="de-DE" sz="800" dirty="0"/>
              <a:t>		&lt;/method&gt;</a:t>
            </a:r>
          </a:p>
          <a:p>
            <a:pPr marL="0" indent="0">
              <a:buNone/>
            </a:pPr>
            <a:r>
              <a:rPr lang="de-DE" sz="800" dirty="0"/>
              <a:t>		&lt;signal name="surfaceVisibilityChanged"&gt;</a:t>
            </a:r>
          </a:p>
          <a:p>
            <a:pPr marL="0" indent="0">
              <a:buNone/>
            </a:pPr>
            <a:r>
              <a:rPr lang="de-DE" sz="800" dirty="0"/>
              <a:t>			&lt;arg name="surfaceId" type="i"/&gt;</a:t>
            </a:r>
          </a:p>
          <a:p>
            <a:pPr marL="0" indent="0">
              <a:buNone/>
            </a:pPr>
            <a:r>
              <a:rPr lang="de-DE" sz="800" dirty="0"/>
              <a:t>			&lt;arg name="visible" type="b"/&gt;</a:t>
            </a:r>
          </a:p>
          <a:p>
            <a:pPr marL="0" indent="0">
              <a:buNone/>
            </a:pPr>
            <a:r>
              <a:rPr lang="de-DE" sz="800" dirty="0"/>
              <a:t>		&lt;/signal&gt;</a:t>
            </a:r>
          </a:p>
          <a:p>
            <a:pPr marL="0" indent="0">
              <a:buNone/>
            </a:pPr>
            <a:r>
              <a:rPr lang="de-DE" sz="800" dirty="0"/>
              <a:t>	&lt;/interface&gt;</a:t>
            </a:r>
          </a:p>
          <a:p>
            <a:pPr marL="0" indent="0">
              <a:buNone/>
            </a:pPr>
            <a:r>
              <a:rPr lang="de-DE" sz="800" dirty="0"/>
              <a:t>&lt;/node&gt;</a:t>
            </a:r>
          </a:p>
        </p:txBody>
      </p:sp>
      <p:sp>
        <p:nvSpPr>
          <p:cNvPr id="5" name="Left Arrow 4"/>
          <p:cNvSpPr/>
          <p:nvPr/>
        </p:nvSpPr>
        <p:spPr>
          <a:xfrm rot="20694683">
            <a:off x="4873111" y="4460030"/>
            <a:ext cx="4134603" cy="648072"/>
          </a:xfrm>
          <a:prstGeom prst="leftArrow">
            <a:avLst>
              <a:gd name="adj1" fmla="val 16504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Not availabale in </a:t>
            </a:r>
            <a:r>
              <a:rPr lang="de-DE" dirty="0" smtClean="0">
                <a:solidFill>
                  <a:schemeClr val="tx1"/>
                </a:solidFill>
              </a:rPr>
              <a:t>libHomeScreen; please use QtEvent solution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1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</a:t>
            </a:r>
            <a:r>
              <a:rPr lang="de-DE" sz="2800" dirty="0" smtClean="0"/>
              <a:t>rg.agl.homescreen interface – Needed for CES: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&lt;!--</a:t>
            </a:r>
            <a:endParaRPr lang="en-US" sz="1050" dirty="0"/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err="1" smtClean="0"/>
              <a:t>renderAppToAreaAllowed</a:t>
            </a:r>
            <a:r>
              <a:rPr lang="en-US" sz="1050" dirty="0"/>
              <a:t>: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@</a:t>
            </a:r>
            <a:r>
              <a:rPr lang="en-US" sz="1050" dirty="0" err="1"/>
              <a:t>appCategory</a:t>
            </a:r>
            <a:r>
              <a:rPr lang="en-US" sz="1050" dirty="0"/>
              <a:t>: The application category that is requested. Use </a:t>
            </a:r>
            <a:r>
              <a:rPr lang="en-US" sz="1050" dirty="0" err="1"/>
              <a:t>enum</a:t>
            </a:r>
            <a:r>
              <a:rPr lang="en-US" sz="1050" dirty="0"/>
              <a:t> </a:t>
            </a:r>
            <a:r>
              <a:rPr lang="en-US" sz="1050" dirty="0" err="1"/>
              <a:t>AppCategory</a:t>
            </a:r>
            <a:r>
              <a:rPr lang="en-US" sz="1050" dirty="0"/>
              <a:t> for this!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@</a:t>
            </a:r>
            <a:r>
              <a:rPr lang="en-US" sz="1050" dirty="0" err="1"/>
              <a:t>layoutArea</a:t>
            </a:r>
            <a:r>
              <a:rPr lang="en-US" sz="1050" dirty="0"/>
              <a:t>: The layout area where the application shall be rendered. Find the </a:t>
            </a:r>
            <a:r>
              <a:rPr lang="en-US" sz="1050" dirty="0" err="1"/>
              <a:t>layoutArea</a:t>
            </a:r>
            <a:r>
              <a:rPr lang="en-US" sz="1050" dirty="0"/>
              <a:t> ids in the layout definition!</a:t>
            </a:r>
          </a:p>
          <a:p>
            <a:pPr marL="0" indent="0">
              <a:buNone/>
            </a:pPr>
            <a:r>
              <a:rPr lang="en-US" sz="1050" dirty="0"/>
              <a:t>	</a:t>
            </a:r>
            <a:r>
              <a:rPr lang="en-US" sz="1050" dirty="0" smtClean="0"/>
              <a:t>@</a:t>
            </a:r>
            <a:r>
              <a:rPr lang="en-US" sz="1050" dirty="0"/>
              <a:t>allowed: Returns true, if the application is allowed to be rendered in the area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050" dirty="0"/>
              <a:t>	This function can be used to request, if it is allowed to render an application of a specific category</a:t>
            </a:r>
          </a:p>
          <a:p>
            <a:pPr marL="0" indent="0">
              <a:buNone/>
            </a:pPr>
            <a:r>
              <a:rPr lang="en-US" sz="1050" dirty="0"/>
              <a:t>	in a layout area. The idea is to decide from an application point of view to allocate </a:t>
            </a:r>
            <a:r>
              <a:rPr lang="en-US" sz="1050" dirty="0" err="1"/>
              <a:t>recources</a:t>
            </a:r>
            <a:r>
              <a:rPr lang="en-US" sz="1050" dirty="0"/>
              <a:t> or not.</a:t>
            </a:r>
          </a:p>
          <a:p>
            <a:pPr marL="0" indent="0">
              <a:buNone/>
            </a:pPr>
            <a:r>
              <a:rPr lang="en-US" sz="1050" dirty="0"/>
              <a:t>	Example: an application will decide to render video based on this call. This call will not change anything, it is only a request.</a:t>
            </a:r>
          </a:p>
          <a:p>
            <a:pPr marL="0" indent="0">
              <a:buNone/>
            </a:pPr>
            <a:r>
              <a:rPr lang="en-US" sz="1050" dirty="0"/>
              <a:t>	--&gt;</a:t>
            </a:r>
          </a:p>
          <a:p>
            <a:pPr marL="0" indent="0">
              <a:buNone/>
            </a:pPr>
            <a:r>
              <a:rPr lang="en-US" sz="1050" dirty="0"/>
              <a:t>	&lt;method name="</a:t>
            </a:r>
            <a:r>
              <a:rPr lang="en-US" sz="1050" dirty="0" err="1"/>
              <a:t>renderAppToAreaAllowed</a:t>
            </a:r>
            <a:r>
              <a:rPr lang="en-US" sz="1050" dirty="0"/>
              <a:t>"&gt;</a:t>
            </a:r>
          </a:p>
          <a:p>
            <a:pPr marL="0" indent="0">
              <a:buNone/>
            </a:pPr>
            <a:r>
              <a:rPr lang="en-US" sz="1050" dirty="0"/>
              <a:t>		&lt;</a:t>
            </a:r>
            <a:r>
              <a:rPr lang="en-US" sz="1050" dirty="0" err="1"/>
              <a:t>arg</a:t>
            </a:r>
            <a:r>
              <a:rPr lang="en-US" sz="1050" dirty="0"/>
              <a:t> name="</a:t>
            </a:r>
            <a:r>
              <a:rPr lang="en-US" sz="1050" dirty="0" err="1"/>
              <a:t>appCategory</a:t>
            </a:r>
            <a:r>
              <a:rPr lang="en-US" sz="1050" dirty="0"/>
              <a:t>" type="</a:t>
            </a:r>
            <a:r>
              <a:rPr lang="en-US" sz="1050" dirty="0" err="1"/>
              <a:t>i</a:t>
            </a:r>
            <a:r>
              <a:rPr lang="en-US" sz="1050" dirty="0"/>
              <a:t>" direction="in"/&gt;</a:t>
            </a:r>
          </a:p>
          <a:p>
            <a:pPr marL="0" indent="0">
              <a:buNone/>
            </a:pPr>
            <a:r>
              <a:rPr lang="en-US" sz="1050" dirty="0"/>
              <a:t>		&lt;</a:t>
            </a:r>
            <a:r>
              <a:rPr lang="en-US" sz="1050" dirty="0" err="1"/>
              <a:t>arg</a:t>
            </a:r>
            <a:r>
              <a:rPr lang="en-US" sz="1050" dirty="0"/>
              <a:t> name="</a:t>
            </a:r>
            <a:r>
              <a:rPr lang="en-US" sz="1050" dirty="0" err="1"/>
              <a:t>layoutArea</a:t>
            </a:r>
            <a:r>
              <a:rPr lang="en-US" sz="1050" dirty="0"/>
              <a:t>" type="</a:t>
            </a:r>
            <a:r>
              <a:rPr lang="en-US" sz="1050" dirty="0" err="1"/>
              <a:t>i</a:t>
            </a:r>
            <a:r>
              <a:rPr lang="en-US" sz="1050" dirty="0"/>
              <a:t>" direction="in"/&gt;</a:t>
            </a:r>
          </a:p>
          <a:p>
            <a:pPr marL="0" indent="0">
              <a:buNone/>
            </a:pPr>
            <a:r>
              <a:rPr lang="en-US" sz="1050" dirty="0"/>
              <a:t>		&lt;</a:t>
            </a:r>
            <a:r>
              <a:rPr lang="en-US" sz="1050" dirty="0" err="1"/>
              <a:t>arg</a:t>
            </a:r>
            <a:r>
              <a:rPr lang="en-US" sz="1050" dirty="0"/>
              <a:t> name="allowed" type="b" direction="out"/&gt;</a:t>
            </a:r>
          </a:p>
          <a:p>
            <a:pPr marL="0" indent="0">
              <a:buNone/>
            </a:pPr>
            <a:r>
              <a:rPr lang="en-US" sz="1050" dirty="0"/>
              <a:t>	&lt;/method</a:t>
            </a:r>
            <a:r>
              <a:rPr lang="en-US" sz="1050" dirty="0" smtClean="0"/>
              <a:t>&gt;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 smtClean="0"/>
              <a:t>Current implementation ALWAYS returns true. So you can pass any value.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799071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</a:t>
            </a:r>
            <a:r>
              <a:rPr lang="de-DE" sz="2800" dirty="0" smtClean="0"/>
              <a:t>rg.agl.homescreen interface</a:t>
            </a:r>
            <a:endParaRPr lang="de-DE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interface is written as a D-Bus introspection file.</a:t>
            </a:r>
          </a:p>
          <a:p>
            <a:r>
              <a:rPr lang="de-DE" dirty="0"/>
              <a:t>Location: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gerrit.automotivelinux.org/gerrit/gitweb?p=staging/HomeScreen.git;a=blob_plain;f=interfaces/homescreen.xml;hb=HEAD</a:t>
            </a:r>
            <a:endParaRPr lang="de-DE" dirty="0" smtClean="0"/>
          </a:p>
          <a:p>
            <a:r>
              <a:rPr lang="de-DE" dirty="0" smtClean="0"/>
              <a:t>It contains some inline documentation about fhe functions and parameter.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6717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2014_ME_Template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FF000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886</Words>
  <Application>Microsoft Office PowerPoint</Application>
  <PresentationFormat>On-screen Show (4:3)</PresentationFormat>
  <Paragraphs>206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Courier New</vt:lpstr>
      <vt:lpstr>Tahoma</vt:lpstr>
      <vt:lpstr>Wingdings</vt:lpstr>
      <vt:lpstr>9_2014_ME_Template</vt:lpstr>
      <vt:lpstr>AGL HomeScreen</vt:lpstr>
      <vt:lpstr>What is the HomeScreen application?</vt:lpstr>
      <vt:lpstr>Layer overview</vt:lpstr>
      <vt:lpstr>Module Diagram - Overview</vt:lpstr>
      <vt:lpstr>Module Diagram - Details</vt:lpstr>
      <vt:lpstr>Module Diagram – HomeScreen interface</vt:lpstr>
      <vt:lpstr>org.agl.homescreen interface - Overview</vt:lpstr>
      <vt:lpstr>org.agl.homescreen interface – Needed for CES:</vt:lpstr>
      <vt:lpstr>org.agl.homescreen interface</vt:lpstr>
      <vt:lpstr>org.agl.homescreen interface – How to use?</vt:lpstr>
      <vt:lpstr>How to use the HomeScreen – Helicopter view</vt:lpstr>
      <vt:lpstr>How to use the HomeScreen – Helicopter view</vt:lpstr>
      <vt:lpstr>How to use the HomeScreen – Helicopter view</vt:lpstr>
      <vt:lpstr>How to use the HomeScreen – Helicopter view</vt:lpstr>
      <vt:lpstr>How to configure and install an app</vt:lpstr>
      <vt:lpstr>How to configure and install an app</vt:lpstr>
      <vt:lpstr>How to configure and install an app</vt:lpstr>
      <vt:lpstr>Resctrictions</vt:lpstr>
    </vt:vector>
  </TitlesOfParts>
  <Company>Mentor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Miki, Kengo</dc:creator>
  <cp:lastModifiedBy>Bocklage, Jens</cp:lastModifiedBy>
  <cp:revision>120</cp:revision>
  <dcterms:created xsi:type="dcterms:W3CDTF">2015-10-22T04:29:55Z</dcterms:created>
  <dcterms:modified xsi:type="dcterms:W3CDTF">2016-11-18T02:50:33Z</dcterms:modified>
</cp:coreProperties>
</file>