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4660"/>
  </p:normalViewPr>
  <p:slideViewPr>
    <p:cSldViewPr snapToGrid="0">
      <p:cViewPr varScale="1">
        <p:scale>
          <a:sx n="97" d="100"/>
          <a:sy n="97" d="100"/>
        </p:scale>
        <p:origin x="5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1774-B3B7-4180-8CB0-64A027153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/>
              <a:t>Click to edit Master title style</a:t>
            </a:r>
            <a:endParaRPr kumimoji="1"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6BD40-9CC6-4913-A4CD-BC1ACF49A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/>
              <a:t>Click to edit Master subtitle style</a:t>
            </a:r>
            <a:endParaRPr kumimoji="1"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7FE5A-36BB-45B0-B0A4-4A6D4B11F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ACE76-815D-476D-937A-CE5123DC7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09E91-BA94-4FA1-AE1F-8881E19F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271260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0572-F034-4C42-B6E3-72FB86BFB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Click to edit Master title style</a:t>
            </a:r>
            <a:endParaRPr kumimoji="1"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56146-45BA-41FA-9102-74360F1CF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  <a:endParaRPr kumimoji="1"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40CD3-F017-4F18-9C1E-4880BF7F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01A91-B919-49C4-98D8-F19E5731B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04F9-4205-4794-9802-3AA4989AA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410613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1A17FB-D6CF-4746-91DC-9D19EB2A4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/>
              <a:t>Click to edit Master title style</a:t>
            </a:r>
            <a:endParaRPr kumimoji="1"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9D70B-F9FA-464A-9ED8-4FEC35AAC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  <a:endParaRPr kumimoji="1"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A827A-26D9-4E3E-9A81-AEB812B9B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9710C-2D53-42BB-A97A-5157266E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4B3FD-4E58-4083-87BF-163149E6F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407786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103D-A941-4F33-8F64-0137E0E3A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Click to edit Master title style</a:t>
            </a:r>
            <a:endParaRPr kumimoji="1"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87BC6-DC09-40A0-A4E9-03E9298E8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  <a:endParaRPr kumimoji="1"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DBC15-FF05-4D2F-AF13-68879770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2BEF0-DD5C-4C37-B7BA-66A0FBD9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F95C4-1EEC-4982-A77D-ECC679FA7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384589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10353-3C9E-4016-BCBA-CAF679A0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/>
              <a:t>Click to edit Master title style</a:t>
            </a:r>
            <a:endParaRPr kumimoji="1"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EB4AD-8B1A-44E7-95D7-BD3102F52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01830-52BD-4EC3-8F88-5F86D8B8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B9053-B1E7-4765-8CEB-9EF39092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4A9E-CB5C-465B-BACA-9AEB8CDE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157767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49A5-7DDE-4F62-B3DA-D98D7B344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Click to edit Master title style</a:t>
            </a:r>
            <a:endParaRPr kumimoji="1"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B6187-664B-4566-95AB-0A067BEB0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  <a:endParaRPr kumimoji="1"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68F3E-E47F-4909-A3EA-59F460188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  <a:endParaRPr kumimoji="1"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537F8-8AE6-421F-A297-01F5D9BF5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4B579-9B07-450F-A649-BFC3A2059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0FE60-7112-4EA0-8C61-9D6EAF84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424893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F077A-6C95-4865-8E46-3082730F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/>
              <a:t>Click to edit Master title style</a:t>
            </a:r>
            <a:endParaRPr kumimoji="1"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0DCD4-9A25-4C7E-AF62-8BBB4125E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58A02-5DF3-4C95-9AE0-F3BC7DE33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  <a:endParaRPr kumimoji="1"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CA22A7-8446-480A-B47E-8725805AE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8E18F8-48AA-4A83-AC73-FF311C988F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  <a:endParaRPr kumimoji="1"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5BBED2-9781-40A6-80B6-D569E7AA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1AFBB0-08D9-424D-9579-F06D2A9C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9BCD1D-D1B9-4AE3-862E-40BA53DA2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348678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7967-6463-4D86-A437-2F97E22A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Click to edit Master title style</a:t>
            </a:r>
            <a:endParaRPr kumimoji="1"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D472E5-E6AB-41D0-8A38-CD9263CF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95DC6-7DB4-44AC-8949-100E66C4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F818C-6A62-491C-9289-5B2D2FC4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118559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0C7763-F368-470D-8E37-D88680C53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6D2125-8114-45E7-8C99-A5BD35703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7FFB3-BF99-4994-8292-13E588F74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264896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06554-AA25-4363-A5DC-5E525B722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/>
              <a:t>Click to edit Master title style</a:t>
            </a:r>
            <a:endParaRPr kumimoji="1"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B28CC-6E4A-44EB-B79A-64D30A666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  <a:endParaRPr kumimoji="1"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86783-8B04-48DB-A451-1FE8AF50E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00905-69FE-4D7A-BB73-B46E07A2C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34653-C71E-4526-9582-5690042D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ADAB6-9EFD-4488-8D16-63628D9C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347885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E207A-ACE3-4D89-B2B2-A3A2FB98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/>
              <a:t>Click to edit Master title style</a:t>
            </a:r>
            <a:endParaRPr kumimoji="1"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DA299A-FB6F-436D-99F5-75262E9B4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F8C91-0F8A-44F4-9EC5-149509E0E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5CC49-D331-41A6-8188-9F1453AD1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E25AC-00B5-41CA-B3C9-CA16F71CC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6F401-8C74-4BF8-85DF-D65C9272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130946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63BB32-2367-4559-996D-CB318FBB7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/>
              <a:t>Click to edit Master title style</a:t>
            </a:r>
            <a:endParaRPr kumimoji="1"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F59CF-3C72-435D-9C2C-61E0A04B4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  <a:endParaRPr kumimoji="1"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60198-24DA-4DB5-9806-E360758B1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2CB7-2B1D-4661-927F-0EAB470094CD}" type="datetimeFigureOut">
              <a:rPr kumimoji="1" lang="en-CA" smtClean="0"/>
              <a:t>2022-04-06</a:t>
            </a:fld>
            <a:endParaRPr kumimoji="1"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8E61F-1C86-4A75-A2DB-174A39EC6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F2A66-E484-48F8-9C4F-AB907B59A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6FAC-DA85-4108-92D8-9927ECBF79C5}" type="slidenum">
              <a:rPr kumimoji="1" lang="en-CA" smtClean="0"/>
              <a:t>‹#›</a:t>
            </a:fld>
            <a:endParaRPr kumimoji="1" lang="en-CA"/>
          </a:p>
        </p:txBody>
      </p:sp>
    </p:spTree>
    <p:extLst>
      <p:ext uri="{BB962C8B-B14F-4D97-AF65-F5344CB8AC3E}">
        <p14:creationId xmlns:p14="http://schemas.microsoft.com/office/powerpoint/2010/main" val="136194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errit.automotivelinux.org/gerrit/gitweb?p=src/drm-lease-manager.git;a=shortlog;h=refs/heads/sandbox/dhobsong/named-lease-and-config" TargetMode="External"/><Relationship Id="rId2" Type="http://schemas.openxmlformats.org/officeDocument/2006/relationships/hyperlink" Target="https://gerrit.automotivelinux.org/gerrit/src/drm-lease-manager.g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A1C01-D07E-4704-A5F3-2B12FC8009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DRM Lease manager</a:t>
            </a:r>
            <a:endParaRPr kumimoji="1"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6D89D-715F-4059-9B0D-65F0EA4A29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CA" dirty="0"/>
              <a:t>Lease configuration update</a:t>
            </a:r>
          </a:p>
        </p:txBody>
      </p:sp>
    </p:spTree>
    <p:extLst>
      <p:ext uri="{BB962C8B-B14F-4D97-AF65-F5344CB8AC3E}">
        <p14:creationId xmlns:p14="http://schemas.microsoft.com/office/powerpoint/2010/main" val="271461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A964-BD38-4D3F-9AE1-D914B3580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886" y="0"/>
            <a:ext cx="10515600" cy="1325563"/>
          </a:xfrm>
        </p:spPr>
        <p:txBody>
          <a:bodyPr/>
          <a:lstStyle/>
          <a:p>
            <a:r>
              <a:rPr kumimoji="1" lang="en-CA" dirty="0"/>
              <a:t>Current Operation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B869823-E0C0-4B0C-A565-47E49BAF2853}"/>
              </a:ext>
            </a:extLst>
          </p:cNvPr>
          <p:cNvGrpSpPr/>
          <p:nvPr/>
        </p:nvGrpSpPr>
        <p:grpSpPr>
          <a:xfrm>
            <a:off x="3404045" y="1012731"/>
            <a:ext cx="1375643" cy="855194"/>
            <a:chOff x="1086852" y="1210220"/>
            <a:chExt cx="1375643" cy="85519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7807CAB-88A7-40B6-9FF3-5FFD5430F2B1}"/>
                </a:ext>
              </a:extLst>
            </p:cNvPr>
            <p:cNvSpPr/>
            <p:nvPr/>
          </p:nvSpPr>
          <p:spPr>
            <a:xfrm>
              <a:off x="1086852" y="1713583"/>
              <a:ext cx="1375643" cy="35183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CA" sz="1600" dirty="0" err="1"/>
                <a:t>libdlmclient</a:t>
              </a:r>
              <a:endParaRPr kumimoji="1" lang="en-CA" sz="16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FC73E6-32F5-4D28-9F71-1DBCBA3FCFE3}"/>
                </a:ext>
              </a:extLst>
            </p:cNvPr>
            <p:cNvSpPr/>
            <p:nvPr/>
          </p:nvSpPr>
          <p:spPr>
            <a:xfrm>
              <a:off x="1086852" y="1210220"/>
              <a:ext cx="1375643" cy="5033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400" dirty="0">
                  <a:solidFill>
                    <a:schemeClr val="tx1"/>
                  </a:solidFill>
                </a:rPr>
                <a:t>Application A</a:t>
              </a:r>
              <a:endParaRPr kumimoji="1" lang="en-CA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690E868-ED58-44D0-BFBA-6297CA02CDEE}"/>
              </a:ext>
            </a:extLst>
          </p:cNvPr>
          <p:cNvGrpSpPr/>
          <p:nvPr/>
        </p:nvGrpSpPr>
        <p:grpSpPr>
          <a:xfrm>
            <a:off x="5036984" y="1012731"/>
            <a:ext cx="1375643" cy="855194"/>
            <a:chOff x="2976613" y="1226716"/>
            <a:chExt cx="1375643" cy="85519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81C96AD-9DC5-444C-A1BB-38887FA8F2C4}"/>
                </a:ext>
              </a:extLst>
            </p:cNvPr>
            <p:cNvSpPr/>
            <p:nvPr/>
          </p:nvSpPr>
          <p:spPr>
            <a:xfrm>
              <a:off x="2976613" y="1730079"/>
              <a:ext cx="1375643" cy="35183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CA" sz="1600" dirty="0" err="1"/>
                <a:t>libdlmclient</a:t>
              </a:r>
              <a:endParaRPr kumimoji="1" lang="en-CA" sz="160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08BBF36-025A-421D-992F-74E3C5D5FB65}"/>
                </a:ext>
              </a:extLst>
            </p:cNvPr>
            <p:cNvSpPr/>
            <p:nvPr/>
          </p:nvSpPr>
          <p:spPr>
            <a:xfrm>
              <a:off x="2976613" y="1226716"/>
              <a:ext cx="1375643" cy="50336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400" dirty="0">
                  <a:solidFill>
                    <a:schemeClr val="tx1"/>
                  </a:solidFill>
                </a:rPr>
                <a:t>Application B</a:t>
              </a:r>
              <a:endParaRPr kumimoji="1" lang="en-CA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66D42BC-CFA4-456E-852C-FD652CED5E3C}"/>
              </a:ext>
            </a:extLst>
          </p:cNvPr>
          <p:cNvSpPr/>
          <p:nvPr/>
        </p:nvSpPr>
        <p:spPr>
          <a:xfrm>
            <a:off x="946538" y="2478299"/>
            <a:ext cx="9887948" cy="31013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CA" dirty="0" err="1"/>
              <a:t>drm</a:t>
            </a:r>
            <a:r>
              <a:rPr kumimoji="1" lang="en-CA" dirty="0"/>
              <a:t>-lease-manager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2FFD75-A511-41E6-B69D-9A3C2C71BC1C}"/>
              </a:ext>
            </a:extLst>
          </p:cNvPr>
          <p:cNvSpPr/>
          <p:nvPr/>
        </p:nvSpPr>
        <p:spPr>
          <a:xfrm>
            <a:off x="4015767" y="5954043"/>
            <a:ext cx="3749490" cy="9039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CA" dirty="0">
                <a:solidFill>
                  <a:schemeClr val="tx1"/>
                </a:solidFill>
              </a:rPr>
              <a:t>DRM device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HDMI-A-1, HDMI-A-2, LVDS-1</a:t>
            </a:r>
            <a:endParaRPr kumimoji="1" lang="en-CA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E03ED-8594-4E38-AB8F-F6A097ADD952}"/>
              </a:ext>
            </a:extLst>
          </p:cNvPr>
          <p:cNvSpPr/>
          <p:nvPr/>
        </p:nvSpPr>
        <p:spPr>
          <a:xfrm>
            <a:off x="-1309036" y="111222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F02A7A-1816-49DB-9143-64F993CF079C}"/>
              </a:ext>
            </a:extLst>
          </p:cNvPr>
          <p:cNvSpPr/>
          <p:nvPr/>
        </p:nvSpPr>
        <p:spPr>
          <a:xfrm>
            <a:off x="3544110" y="2489397"/>
            <a:ext cx="1292278" cy="5484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HDMI-A-1</a:t>
            </a:r>
            <a:endParaRPr kumimoji="1" lang="en-CA" dirty="0"/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E617B207-23F0-487E-BAE1-816956F18893}"/>
              </a:ext>
            </a:extLst>
          </p:cNvPr>
          <p:cNvSpPr/>
          <p:nvPr/>
        </p:nvSpPr>
        <p:spPr>
          <a:xfrm>
            <a:off x="4088107" y="1890401"/>
            <a:ext cx="192505" cy="59178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CA" dirty="0"/>
          </a:p>
        </p:txBody>
      </p:sp>
      <p:sp>
        <p:nvSpPr>
          <p:cNvPr id="22" name="Arrow: Up-Down 21">
            <a:extLst>
              <a:ext uri="{FF2B5EF4-FFF2-40B4-BE49-F238E27FC236}">
                <a16:creationId xmlns:a16="http://schemas.microsoft.com/office/drawing/2014/main" id="{856784A7-A0EA-458C-B570-3D22FE4BB2F9}"/>
              </a:ext>
            </a:extLst>
          </p:cNvPr>
          <p:cNvSpPr/>
          <p:nvPr/>
        </p:nvSpPr>
        <p:spPr>
          <a:xfrm>
            <a:off x="5657292" y="1901595"/>
            <a:ext cx="192505" cy="59178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9C2173-02FC-4F6C-8D06-218650E050BA}"/>
              </a:ext>
            </a:extLst>
          </p:cNvPr>
          <p:cNvSpPr/>
          <p:nvPr/>
        </p:nvSpPr>
        <p:spPr>
          <a:xfrm>
            <a:off x="5078666" y="2489397"/>
            <a:ext cx="1292278" cy="5484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HDMI-A-2</a:t>
            </a:r>
            <a:endParaRPr kumimoji="1" lang="en-CA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8B9070C-90BB-4B2D-B4EB-A5BCE934FFC0}"/>
              </a:ext>
            </a:extLst>
          </p:cNvPr>
          <p:cNvSpPr/>
          <p:nvPr/>
        </p:nvSpPr>
        <p:spPr>
          <a:xfrm>
            <a:off x="6664298" y="2489397"/>
            <a:ext cx="1292278" cy="5484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LVDS-1</a:t>
            </a:r>
            <a:endParaRPr kumimoji="1" lang="en-CA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7E126B0-9F48-4533-A971-25B54E33E0BC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 flipV="1">
            <a:off x="5890512" y="5579677"/>
            <a:ext cx="0" cy="37436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D03B256-695B-4158-9CF9-F6E493F0F015}"/>
              </a:ext>
            </a:extLst>
          </p:cNvPr>
          <p:cNvSpPr txBox="1"/>
          <p:nvPr/>
        </p:nvSpPr>
        <p:spPr>
          <a:xfrm>
            <a:off x="2124829" y="3758981"/>
            <a:ext cx="8116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Enumerates all available DRM outputs</a:t>
            </a:r>
          </a:p>
          <a:p>
            <a:pPr marL="285750" indent="-285750"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Creates 1 lease per output</a:t>
            </a:r>
          </a:p>
          <a:p>
            <a:pPr marL="285750" indent="-285750"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Creates generic name for each lease (</a:t>
            </a:r>
            <a:r>
              <a:rPr lang="en-CA" sz="2000" dirty="0" err="1">
                <a:solidFill>
                  <a:schemeClr val="bg1"/>
                </a:solidFill>
              </a:rPr>
              <a:t>eg.</a:t>
            </a:r>
            <a:r>
              <a:rPr lang="en-CA" sz="2000" dirty="0">
                <a:solidFill>
                  <a:schemeClr val="bg1"/>
                </a:solidFill>
              </a:rPr>
              <a:t> card0-HDMI-A-1)</a:t>
            </a:r>
          </a:p>
        </p:txBody>
      </p:sp>
    </p:spTree>
    <p:extLst>
      <p:ext uri="{BB962C8B-B14F-4D97-AF65-F5344CB8AC3E}">
        <p14:creationId xmlns:p14="http://schemas.microsoft.com/office/powerpoint/2010/main" val="12238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05097ECF-35E2-4D6A-BC74-4E9BD63F387C}"/>
              </a:ext>
            </a:extLst>
          </p:cNvPr>
          <p:cNvSpPr/>
          <p:nvPr/>
        </p:nvSpPr>
        <p:spPr>
          <a:xfrm>
            <a:off x="946538" y="2478299"/>
            <a:ext cx="9887948" cy="31013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CA" dirty="0" err="1"/>
              <a:t>drm</a:t>
            </a:r>
            <a:r>
              <a:rPr kumimoji="1" lang="en-CA" dirty="0"/>
              <a:t>-lease-manager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6A964-BD38-4D3F-9AE1-D914B3580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886" y="0"/>
            <a:ext cx="10515600" cy="1325563"/>
          </a:xfrm>
        </p:spPr>
        <p:txBody>
          <a:bodyPr/>
          <a:lstStyle/>
          <a:p>
            <a:r>
              <a:rPr kumimoji="1" lang="en-CA" dirty="0"/>
              <a:t>Updated Operation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2FFD75-A511-41E6-B69D-9A3C2C71BC1C}"/>
              </a:ext>
            </a:extLst>
          </p:cNvPr>
          <p:cNvSpPr/>
          <p:nvPr/>
        </p:nvSpPr>
        <p:spPr>
          <a:xfrm>
            <a:off x="4015767" y="5954043"/>
            <a:ext cx="3749490" cy="9039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CA" dirty="0">
                <a:solidFill>
                  <a:schemeClr val="tx1"/>
                </a:solidFill>
              </a:rPr>
              <a:t>DRM device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HDMI-A-1, HDMI-A-2, LVDS-1</a:t>
            </a:r>
            <a:endParaRPr kumimoji="1" lang="en-CA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E03ED-8594-4E38-AB8F-F6A097ADD952}"/>
              </a:ext>
            </a:extLst>
          </p:cNvPr>
          <p:cNvSpPr/>
          <p:nvPr/>
        </p:nvSpPr>
        <p:spPr>
          <a:xfrm>
            <a:off x="-1309036" y="111222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F02A7A-1816-49DB-9143-64F993CF079C}"/>
              </a:ext>
            </a:extLst>
          </p:cNvPr>
          <p:cNvSpPr/>
          <p:nvPr/>
        </p:nvSpPr>
        <p:spPr>
          <a:xfrm>
            <a:off x="3538220" y="2493032"/>
            <a:ext cx="1292278" cy="6701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HDMI-A-1</a:t>
            </a:r>
          </a:p>
          <a:p>
            <a:pPr algn="ctr"/>
            <a:r>
              <a:rPr kumimoji="1" lang="en-CA" sz="1600" dirty="0"/>
              <a:t>LVDS1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7E126B0-9F48-4533-A971-25B54E33E0BC}"/>
              </a:ext>
            </a:extLst>
          </p:cNvPr>
          <p:cNvCxnSpPr>
            <a:cxnSpLocks/>
            <a:stCxn id="9" idx="0"/>
            <a:endCxn id="58" idx="2"/>
          </p:cNvCxnSpPr>
          <p:nvPr/>
        </p:nvCxnSpPr>
        <p:spPr>
          <a:xfrm flipV="1">
            <a:off x="5890512" y="5579677"/>
            <a:ext cx="0" cy="37436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D03B256-695B-4158-9CF9-F6E493F0F015}"/>
              </a:ext>
            </a:extLst>
          </p:cNvPr>
          <p:cNvSpPr txBox="1"/>
          <p:nvPr/>
        </p:nvSpPr>
        <p:spPr>
          <a:xfrm>
            <a:off x="1816144" y="3444395"/>
            <a:ext cx="8559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Reads lease config from an external configuration file</a:t>
            </a:r>
          </a:p>
          <a:p>
            <a:pPr marL="285750" indent="-285750"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Creates 1 lease per lease config</a:t>
            </a:r>
          </a:p>
          <a:p>
            <a:pPr marL="742950" lvl="1" indent="-285750"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connectors and planes to include in each lease are specified in lease config</a:t>
            </a:r>
          </a:p>
          <a:p>
            <a:pPr marL="285750" indent="-285750"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Lease name comes from lease config (</a:t>
            </a:r>
            <a:r>
              <a:rPr lang="en-CA" sz="2000" dirty="0" err="1">
                <a:solidFill>
                  <a:schemeClr val="bg1"/>
                </a:solidFill>
              </a:rPr>
              <a:t>eg.</a:t>
            </a:r>
            <a:r>
              <a:rPr lang="en-CA" sz="2000" dirty="0">
                <a:solidFill>
                  <a:schemeClr val="bg1"/>
                </a:solidFill>
              </a:rPr>
              <a:t> "cluster", "</a:t>
            </a:r>
            <a:r>
              <a:rPr lang="en-CA" sz="2000" dirty="0" err="1">
                <a:solidFill>
                  <a:schemeClr val="bg1"/>
                </a:solidFill>
              </a:rPr>
              <a:t>ivi</a:t>
            </a:r>
            <a:r>
              <a:rPr lang="en-CA" sz="2000" dirty="0">
                <a:solidFill>
                  <a:schemeClr val="bg1"/>
                </a:solidFill>
              </a:rPr>
              <a:t>")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B53DCA2-7D35-4308-9086-2EEFF8D05D2A}"/>
              </a:ext>
            </a:extLst>
          </p:cNvPr>
          <p:cNvGrpSpPr/>
          <p:nvPr/>
        </p:nvGrpSpPr>
        <p:grpSpPr>
          <a:xfrm>
            <a:off x="3404045" y="1012731"/>
            <a:ext cx="1375643" cy="855194"/>
            <a:chOff x="1086852" y="1210220"/>
            <a:chExt cx="1375643" cy="85519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D26BC1D-7E69-4322-8217-20F55F0EB825}"/>
                </a:ext>
              </a:extLst>
            </p:cNvPr>
            <p:cNvSpPr/>
            <p:nvPr/>
          </p:nvSpPr>
          <p:spPr>
            <a:xfrm>
              <a:off x="1086852" y="1713583"/>
              <a:ext cx="1375643" cy="35183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CA" sz="1600" dirty="0" err="1"/>
                <a:t>libdlmclient</a:t>
              </a:r>
              <a:endParaRPr kumimoji="1" lang="en-CA" sz="160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181C02A-7F17-4CC8-9B61-652CCE81C07A}"/>
                </a:ext>
              </a:extLst>
            </p:cNvPr>
            <p:cNvSpPr/>
            <p:nvPr/>
          </p:nvSpPr>
          <p:spPr>
            <a:xfrm>
              <a:off x="1086852" y="1210220"/>
              <a:ext cx="1375643" cy="5033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400" dirty="0">
                  <a:solidFill>
                    <a:schemeClr val="tx1"/>
                  </a:solidFill>
                </a:rPr>
                <a:t>Application A</a:t>
              </a:r>
              <a:endParaRPr kumimoji="1" lang="en-CA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D896460-CBA9-443A-82D1-C96C11D327FD}"/>
              </a:ext>
            </a:extLst>
          </p:cNvPr>
          <p:cNvGrpSpPr/>
          <p:nvPr/>
        </p:nvGrpSpPr>
        <p:grpSpPr>
          <a:xfrm>
            <a:off x="5036984" y="1012731"/>
            <a:ext cx="1375643" cy="855194"/>
            <a:chOff x="2976613" y="1226716"/>
            <a:chExt cx="1375643" cy="855194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CCCDEAF-4AC9-4BEE-9001-7DD177B3E1F5}"/>
                </a:ext>
              </a:extLst>
            </p:cNvPr>
            <p:cNvSpPr/>
            <p:nvPr/>
          </p:nvSpPr>
          <p:spPr>
            <a:xfrm>
              <a:off x="2976613" y="1730079"/>
              <a:ext cx="1375643" cy="35183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CA" sz="1600" dirty="0" err="1"/>
                <a:t>libdlmclient</a:t>
              </a:r>
              <a:endParaRPr kumimoji="1" lang="en-CA" sz="160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B7C206D-CE0A-402E-A4FA-2293453F5AED}"/>
                </a:ext>
              </a:extLst>
            </p:cNvPr>
            <p:cNvSpPr/>
            <p:nvPr/>
          </p:nvSpPr>
          <p:spPr>
            <a:xfrm>
              <a:off x="2976613" y="1226716"/>
              <a:ext cx="1375643" cy="50336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400" dirty="0">
                  <a:solidFill>
                    <a:schemeClr val="tx1"/>
                  </a:solidFill>
                </a:rPr>
                <a:t>Application B</a:t>
              </a:r>
              <a:endParaRPr kumimoji="1" lang="en-CA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Arrow: Up-Down 42">
            <a:extLst>
              <a:ext uri="{FF2B5EF4-FFF2-40B4-BE49-F238E27FC236}">
                <a16:creationId xmlns:a16="http://schemas.microsoft.com/office/drawing/2014/main" id="{937260C6-EBB5-4CFC-A1DB-17DBF42C8711}"/>
              </a:ext>
            </a:extLst>
          </p:cNvPr>
          <p:cNvSpPr/>
          <p:nvPr/>
        </p:nvSpPr>
        <p:spPr>
          <a:xfrm>
            <a:off x="4088107" y="1890401"/>
            <a:ext cx="192505" cy="59178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CA" dirty="0"/>
          </a:p>
        </p:txBody>
      </p:sp>
      <p:sp>
        <p:nvSpPr>
          <p:cNvPr id="44" name="Arrow: Up-Down 43">
            <a:extLst>
              <a:ext uri="{FF2B5EF4-FFF2-40B4-BE49-F238E27FC236}">
                <a16:creationId xmlns:a16="http://schemas.microsoft.com/office/drawing/2014/main" id="{7289DB9C-74FE-458F-8EFB-B5A441BCE0FB}"/>
              </a:ext>
            </a:extLst>
          </p:cNvPr>
          <p:cNvSpPr/>
          <p:nvPr/>
        </p:nvSpPr>
        <p:spPr>
          <a:xfrm>
            <a:off x="5657292" y="1901595"/>
            <a:ext cx="192505" cy="59178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CA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1DAD7A2-D2D5-470B-98A3-1BF4AF840253}"/>
              </a:ext>
            </a:extLst>
          </p:cNvPr>
          <p:cNvSpPr/>
          <p:nvPr/>
        </p:nvSpPr>
        <p:spPr>
          <a:xfrm>
            <a:off x="5078666" y="2489397"/>
            <a:ext cx="1292278" cy="5484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HDMI-A-2</a:t>
            </a:r>
            <a:endParaRPr kumimoji="1" lang="en-CA" dirty="0"/>
          </a:p>
        </p:txBody>
      </p:sp>
    </p:spTree>
    <p:extLst>
      <p:ext uri="{BB962C8B-B14F-4D97-AF65-F5344CB8AC3E}">
        <p14:creationId xmlns:p14="http://schemas.microsoft.com/office/powerpoint/2010/main" val="829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3719-CABE-4FAB-A09D-330F1F02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390"/>
            <a:ext cx="10515600" cy="1325563"/>
          </a:xfrm>
        </p:spPr>
        <p:txBody>
          <a:bodyPr/>
          <a:lstStyle/>
          <a:p>
            <a:r>
              <a:rPr kumimoji="1" lang="en-CA" dirty="0"/>
              <a:t>Configuration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1BB86-C6B3-4CC0-B544-345FB2014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406" y="2158625"/>
            <a:ext cx="9068896" cy="2529287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sz="1800" dirty="0">
                <a:latin typeface="Consolas" panose="020B0609020204030204" pitchFamily="49" charset="0"/>
              </a:rPr>
              <a:t>[[lease]]</a:t>
            </a:r>
          </a:p>
          <a:p>
            <a:pPr marL="0" indent="0">
              <a:buNone/>
            </a:pPr>
            <a:r>
              <a:rPr kumimoji="1" lang="en-US" sz="1800" dirty="0">
                <a:latin typeface="Consolas" panose="020B0609020204030204" pitchFamily="49" charset="0"/>
              </a:rPr>
              <a:t>name = &lt;string&gt; (</a:t>
            </a:r>
            <a:r>
              <a:rPr kumimoji="1" lang="en-US" sz="1800" dirty="0" err="1">
                <a:latin typeface="Consolas" panose="020B0609020204030204" pitchFamily="49" charset="0"/>
              </a:rPr>
              <a:t>eg.</a:t>
            </a:r>
            <a:r>
              <a:rPr kumimoji="1" lang="en-US" sz="1800" dirty="0">
                <a:latin typeface="Consolas" panose="020B0609020204030204" pitchFamily="49" charset="0"/>
              </a:rPr>
              <a:t> "cluster")</a:t>
            </a:r>
          </a:p>
          <a:p>
            <a:pPr marL="0" indent="0">
              <a:buNone/>
            </a:pPr>
            <a:r>
              <a:rPr kumimoji="1" lang="en-US" sz="1800" dirty="0">
                <a:latin typeface="Consolas" panose="020B0609020204030204" pitchFamily="49" charset="0"/>
              </a:rPr>
              <a:t>connectors = &lt;array of strings&gt; (</a:t>
            </a:r>
            <a:r>
              <a:rPr kumimoji="1" lang="en-US" sz="1800" dirty="0" err="1">
                <a:latin typeface="Consolas" panose="020B0609020204030204" pitchFamily="49" charset="0"/>
              </a:rPr>
              <a:t>eg</a:t>
            </a:r>
            <a:r>
              <a:rPr kumimoji="1" lang="en-US" sz="1800" dirty="0">
                <a:latin typeface="Consolas" panose="020B0609020204030204" pitchFamily="49" charset="0"/>
              </a:rPr>
              <a:t>, ["HDMI-A-1", "LVDS-1"])</a:t>
            </a:r>
          </a:p>
          <a:p>
            <a:pPr marL="0" indent="0">
              <a:buNone/>
            </a:pPr>
            <a:r>
              <a:rPr kumimoji="1" lang="en-US" sz="1800" dirty="0">
                <a:latin typeface="Consolas" panose="020B0609020204030204" pitchFamily="49" charset="0"/>
              </a:rPr>
              <a:t>planes = &lt;array of plane ids&gt; (</a:t>
            </a:r>
            <a:r>
              <a:rPr kumimoji="1" lang="en-US" sz="1800" dirty="0" err="1">
                <a:latin typeface="Consolas" panose="020B0609020204030204" pitchFamily="49" charset="0"/>
              </a:rPr>
              <a:t>eg</a:t>
            </a:r>
            <a:r>
              <a:rPr kumimoji="1" lang="en-US" sz="1800" dirty="0">
                <a:latin typeface="Consolas" panose="020B0609020204030204" pitchFamily="49" charset="0"/>
              </a:rPr>
              <a:t>, [23, 24, 28])</a:t>
            </a:r>
          </a:p>
          <a:p>
            <a:pPr marL="0" indent="0">
              <a:buNone/>
            </a:pPr>
            <a:endParaRPr kumimoji="1"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sz="1800" dirty="0">
                <a:latin typeface="Consolas" panose="020B0609020204030204" pitchFamily="49" charset="0"/>
              </a:rPr>
              <a:t>[[lease]]</a:t>
            </a:r>
          </a:p>
          <a:p>
            <a:pPr marL="0" indent="0">
              <a:buNone/>
            </a:pPr>
            <a:r>
              <a:rPr kumimoji="1" lang="en-US" sz="1800" dirty="0">
                <a:latin typeface="Consolas" panose="020B0609020204030204" pitchFamily="49" charset="0"/>
              </a:rPr>
              <a:t>name = ...</a:t>
            </a:r>
          </a:p>
          <a:p>
            <a:pPr marL="0" indent="0">
              <a:buNone/>
            </a:pPr>
            <a:r>
              <a:rPr kumimoji="1" lang="en-US" sz="1800" dirty="0">
                <a:latin typeface="Consolas" panose="020B0609020204030204" pitchFamily="49" charset="0"/>
              </a:rPr>
              <a:t>connectors = ...</a:t>
            </a:r>
            <a:endParaRPr kumimoji="1" lang="en-CA" sz="1800" dirty="0"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E70471-4D49-45BA-92A5-52A1F4348BE1}"/>
              </a:ext>
            </a:extLst>
          </p:cNvPr>
          <p:cNvSpPr txBox="1"/>
          <p:nvPr/>
        </p:nvSpPr>
        <p:spPr>
          <a:xfrm>
            <a:off x="693475" y="1730123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CA" dirty="0"/>
              <a:t>lease configuration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24AD3-C8F6-4CE0-B636-DD017A6ED209}"/>
              </a:ext>
            </a:extLst>
          </p:cNvPr>
          <p:cNvSpPr txBox="1"/>
          <p:nvPr/>
        </p:nvSpPr>
        <p:spPr>
          <a:xfrm>
            <a:off x="595895" y="4846192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CA" dirty="0"/>
              <a:t>connector configuration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413A50-024C-45F8-9152-BB87F938A2AD}"/>
              </a:ext>
            </a:extLst>
          </p:cNvPr>
          <p:cNvSpPr txBox="1">
            <a:spLocks/>
          </p:cNvSpPr>
          <p:nvPr/>
        </p:nvSpPr>
        <p:spPr>
          <a:xfrm>
            <a:off x="897406" y="5247967"/>
            <a:ext cx="9068896" cy="731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[HDMI-A-1]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optional = true</a:t>
            </a:r>
          </a:p>
        </p:txBody>
      </p:sp>
    </p:spTree>
    <p:extLst>
      <p:ext uri="{BB962C8B-B14F-4D97-AF65-F5344CB8AC3E}">
        <p14:creationId xmlns:p14="http://schemas.microsoft.com/office/powerpoint/2010/main" val="338830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BA5B-A64C-40BA-AF2E-AB217C9E5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CB898-1CAF-4172-9B0E-BE6D691A4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Complete</a:t>
            </a:r>
          </a:p>
          <a:p>
            <a:pPr lvl="1"/>
            <a:r>
              <a:rPr kumimoji="1" lang="en-CA" sz="2000" dirty="0"/>
              <a:t>Lease configuration parsing from configuration file</a:t>
            </a:r>
          </a:p>
          <a:p>
            <a:pPr lvl="1"/>
            <a:r>
              <a:rPr lang="en-CA" sz="2000" dirty="0"/>
              <a:t>Adding multiple connectors to a lease based on above settings</a:t>
            </a:r>
          </a:p>
          <a:p>
            <a:pPr lvl="1"/>
            <a:r>
              <a:rPr kumimoji="1" lang="en-CA" sz="2000" dirty="0"/>
              <a:t>Verified on Renesas R-Car, </a:t>
            </a:r>
            <a:r>
              <a:rPr kumimoji="1" lang="en-CA" sz="2000" dirty="0" err="1"/>
              <a:t>qemu</a:t>
            </a:r>
            <a:endParaRPr kumimoji="1" lang="en-CA" sz="2000" dirty="0"/>
          </a:p>
          <a:p>
            <a:pPr lvl="1"/>
            <a:r>
              <a:rPr lang="en-CA" sz="2000" dirty="0"/>
              <a:t>Pushed to sandbox:</a:t>
            </a:r>
          </a:p>
          <a:p>
            <a:pPr lvl="2"/>
            <a:r>
              <a:rPr lang="en-CA" altLang="ja-JP" sz="1800" dirty="0">
                <a:effectLst/>
                <a:hlinkClick r:id="rId2"/>
              </a:rPr>
              <a:t>https://gerrit.automotivelinux.org/gerrit/src/drm-lease-manager.git</a:t>
            </a:r>
            <a:endParaRPr lang="en-CA" altLang="ja-JP" sz="1800" dirty="0">
              <a:effectLst/>
            </a:endParaRPr>
          </a:p>
          <a:p>
            <a:pPr lvl="2"/>
            <a:r>
              <a:rPr lang="en-CA" altLang="ja-JP" sz="1800" dirty="0"/>
              <a:t>branch: </a:t>
            </a:r>
            <a:r>
              <a:rPr lang="en-CA" altLang="ja-JP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sandbox/</a:t>
            </a:r>
            <a:r>
              <a:rPr lang="en-CA" altLang="ja-JP" sz="1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dhobsong</a:t>
            </a:r>
            <a:r>
              <a:rPr lang="en-CA" altLang="ja-JP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/named-lease-and-config</a:t>
            </a:r>
            <a:endParaRPr lang="en-CA" altLang="ja-JP" sz="16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/>
            <a:r>
              <a:rPr kumimoji="1" lang="en-CA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will push to </a:t>
            </a:r>
            <a:r>
              <a:rPr kumimoji="1" lang="en-CA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gerrit</a:t>
            </a:r>
            <a:r>
              <a:rPr kumimoji="1" lang="en-CA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this week</a:t>
            </a:r>
          </a:p>
          <a:p>
            <a:r>
              <a:rPr lang="en-CA" altLang="ja-JP" sz="2400" dirty="0"/>
              <a:t>To do</a:t>
            </a:r>
            <a:endParaRPr lang="en-CA" altLang="ja-JP" sz="1800" dirty="0"/>
          </a:p>
          <a:p>
            <a:pPr lvl="1"/>
            <a:r>
              <a:rPr lang="en-CA" altLang="ja-JP" sz="2000" dirty="0"/>
              <a:t>Add DRM planes to leases based on configuration</a:t>
            </a:r>
          </a:p>
          <a:p>
            <a:pPr lvl="1"/>
            <a:r>
              <a:rPr lang="en-CA" altLang="ja-JP" sz="2000" dirty="0"/>
              <a:t>Per connector configuration (</a:t>
            </a:r>
            <a:r>
              <a:rPr lang="en-CA" altLang="ja-JP" sz="2000" dirty="0" err="1"/>
              <a:t>ie</a:t>
            </a:r>
            <a:r>
              <a:rPr lang="en-CA" altLang="ja-JP" sz="2000" dirty="0"/>
              <a:t>. optional / mandatory connectors)</a:t>
            </a:r>
          </a:p>
        </p:txBody>
      </p:sp>
    </p:spTree>
    <p:extLst>
      <p:ext uri="{BB962C8B-B14F-4D97-AF65-F5344CB8AC3E}">
        <p14:creationId xmlns:p14="http://schemas.microsoft.com/office/powerpoint/2010/main" val="213583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9268-AE9B-43EB-AB4A-0AC41BF1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306CB-6EA4-418C-9AD1-8D3424E66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altLang="ja-JP" sz="2400" dirty="0" err="1"/>
              <a:t>wayland</a:t>
            </a:r>
            <a:r>
              <a:rPr lang="en-CA" altLang="ja-JP" sz="2400" dirty="0"/>
              <a:t> </a:t>
            </a:r>
            <a:r>
              <a:rPr lang="en-CA" altLang="ja-JP" sz="2400" dirty="0" err="1"/>
              <a:t>egl</a:t>
            </a:r>
            <a:r>
              <a:rPr lang="en-CA" altLang="ja-JP" sz="2400" dirty="0"/>
              <a:t> applications don't work with leases on Raspberry Pi </a:t>
            </a:r>
            <a:br>
              <a:rPr lang="en-CA" altLang="ja-JP" sz="2400" dirty="0"/>
            </a:br>
            <a:r>
              <a:rPr lang="en-CA" altLang="ja-JP" sz="2400" dirty="0"/>
              <a:t>(SPEC-4317)</a:t>
            </a:r>
          </a:p>
          <a:p>
            <a:pPr lvl="1"/>
            <a:r>
              <a:rPr kumimoji="1" lang="en-CA" altLang="ja-JP" sz="2000" dirty="0"/>
              <a:t>Applications that </a:t>
            </a:r>
            <a:r>
              <a:rPr lang="en-CA" altLang="ja-JP" sz="2000" dirty="0"/>
              <a:t>only use the </a:t>
            </a:r>
            <a:r>
              <a:rPr lang="en-CA" altLang="ja-JP" sz="2000" dirty="0" err="1"/>
              <a:t>wl_shm</a:t>
            </a:r>
            <a:r>
              <a:rPr lang="en-CA" altLang="ja-JP" sz="2000" dirty="0"/>
              <a:t> protocol (i.e. no GPU) are ok.</a:t>
            </a:r>
          </a:p>
          <a:p>
            <a:pPr lvl="1"/>
            <a:endParaRPr kumimoji="1" lang="en-CA" altLang="ja-JP" sz="1100" dirty="0"/>
          </a:p>
          <a:p>
            <a:r>
              <a:rPr lang="en-CA" sz="2400" dirty="0"/>
              <a:t>Reason</a:t>
            </a:r>
          </a:p>
          <a:p>
            <a:pPr lvl="1"/>
            <a:r>
              <a:rPr kumimoji="1" lang="en-CA" sz="2000" dirty="0"/>
              <a:t>DRM authentication doesn't work with DRM leases</a:t>
            </a:r>
          </a:p>
          <a:p>
            <a:pPr lvl="1"/>
            <a:endParaRPr kumimoji="1" lang="en-CA" sz="2000" dirty="0"/>
          </a:p>
          <a:p>
            <a:pPr lvl="1"/>
            <a:r>
              <a:rPr lang="en-CA" sz="2000" dirty="0"/>
              <a:t>DRM authentication is required by the mesa </a:t>
            </a:r>
            <a:r>
              <a:rPr lang="en-CA" sz="2000" dirty="0" err="1"/>
              <a:t>wl_drm</a:t>
            </a:r>
            <a:r>
              <a:rPr lang="en-CA" sz="2000" dirty="0"/>
              <a:t> protocol </a:t>
            </a:r>
            <a:br>
              <a:rPr lang="en-CA" sz="2000" dirty="0"/>
            </a:br>
            <a:r>
              <a:rPr lang="en-CA" sz="2000" dirty="0"/>
              <a:t>(used to enable buffer importing / exporting in the kernel so </a:t>
            </a:r>
            <a:br>
              <a:rPr lang="en-CA" sz="2000" dirty="0"/>
            </a:br>
            <a:r>
              <a:rPr lang="en-CA" sz="2000" dirty="0"/>
              <a:t>clients can share buffers with the server/compositor)</a:t>
            </a:r>
            <a:endParaRPr kumimoji="1" lang="en-CA" sz="2000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778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AD77-562A-4F65-BE22-8E802106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ja-JP" dirty="0"/>
              <a:t>Issues (</a:t>
            </a:r>
            <a:r>
              <a:rPr kumimoji="1" lang="en-CA" altLang="ja-JP" dirty="0" err="1"/>
              <a:t>cont</a:t>
            </a:r>
            <a:r>
              <a:rPr kumimoji="1" lang="en-CA" altLang="ja-JP" dirty="0"/>
              <a:t>)</a:t>
            </a:r>
            <a:endParaRPr kumimoji="1"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7B1E8-6E8B-469A-BFD8-D11F093EF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altLang="ja-JP" sz="2400" dirty="0" err="1"/>
              <a:t>wayland</a:t>
            </a:r>
            <a:r>
              <a:rPr lang="en-CA" altLang="ja-JP" sz="2400" dirty="0"/>
              <a:t> </a:t>
            </a:r>
            <a:r>
              <a:rPr lang="en-CA" altLang="ja-JP" sz="2400" dirty="0" err="1"/>
              <a:t>egl</a:t>
            </a:r>
            <a:r>
              <a:rPr lang="en-CA" altLang="ja-JP" sz="2400" dirty="0"/>
              <a:t> applications don't work with leases on Raspberry Pi </a:t>
            </a:r>
            <a:br>
              <a:rPr lang="en-CA" altLang="ja-JP" sz="2400" dirty="0"/>
            </a:br>
            <a:r>
              <a:rPr lang="en-CA" altLang="ja-JP" sz="2400" dirty="0"/>
              <a:t>(SPEC-4317)</a:t>
            </a:r>
          </a:p>
          <a:p>
            <a:r>
              <a:rPr kumimoji="1" lang="en-CA" sz="2400" dirty="0"/>
              <a:t>Workaround</a:t>
            </a:r>
          </a:p>
          <a:p>
            <a:pPr lvl="1"/>
            <a:r>
              <a:rPr lang="en-CA" sz="1800" dirty="0"/>
              <a:t>Kernel no longer requires DRM Authentication for buffer import/export (as of Linux 5.6)</a:t>
            </a:r>
          </a:p>
          <a:p>
            <a:pPr lvl="1"/>
            <a:r>
              <a:rPr lang="en-CA" sz="1800" dirty="0"/>
              <a:t>So just disable authentication in </a:t>
            </a:r>
            <a:r>
              <a:rPr lang="en-CA" sz="1800" dirty="0" err="1"/>
              <a:t>wl_drm</a:t>
            </a:r>
            <a:endParaRPr lang="en-CA" sz="1800" dirty="0"/>
          </a:p>
          <a:p>
            <a:pPr lvl="1"/>
            <a:r>
              <a:rPr lang="en-CA" sz="1800" dirty="0"/>
              <a:t>And backport DRM Auth patch from Linux 5.6  (</a:t>
            </a:r>
            <a:r>
              <a:rPr lang="en-CA" sz="1800" dirty="0" err="1"/>
              <a:t>Rpi</a:t>
            </a:r>
            <a:r>
              <a:rPr lang="en-CA" sz="1800" dirty="0"/>
              <a:t> kernel is 5.4 on </a:t>
            </a:r>
            <a:r>
              <a:rPr lang="en-CA" sz="1800" dirty="0" err="1"/>
              <a:t>yocto</a:t>
            </a:r>
            <a:r>
              <a:rPr lang="en-CA" sz="1800" dirty="0"/>
              <a:t> "</a:t>
            </a:r>
            <a:r>
              <a:rPr lang="en-CA" sz="1800" dirty="0" err="1"/>
              <a:t>dunfell</a:t>
            </a:r>
            <a:r>
              <a:rPr lang="en-CA" sz="1800" dirty="0"/>
              <a:t>")</a:t>
            </a:r>
          </a:p>
          <a:p>
            <a:pPr lvl="1"/>
            <a:endParaRPr lang="en-CA" dirty="0"/>
          </a:p>
          <a:p>
            <a:r>
              <a:rPr lang="en-CA" sz="2400" dirty="0"/>
              <a:t>Other options</a:t>
            </a:r>
          </a:p>
          <a:p>
            <a:pPr lvl="1"/>
            <a:r>
              <a:rPr lang="en-CA" sz="2000" dirty="0"/>
              <a:t>Make DRM authentication work for DRM leases</a:t>
            </a:r>
          </a:p>
          <a:p>
            <a:pPr lvl="1"/>
            <a:r>
              <a:rPr lang="en-CA" sz="2000" dirty="0"/>
              <a:t>Use render nodes in mesa / </a:t>
            </a:r>
            <a:r>
              <a:rPr lang="en-CA" sz="2000" dirty="0" err="1"/>
              <a:t>libweston</a:t>
            </a:r>
            <a:r>
              <a:rPr lang="en-CA" sz="2000" dirty="0"/>
              <a:t> to bypass authentication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6357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415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游ゴシック</vt:lpstr>
      <vt:lpstr>游ゴシック Light</vt:lpstr>
      <vt:lpstr>Arial</vt:lpstr>
      <vt:lpstr>Consolas</vt:lpstr>
      <vt:lpstr>Office Theme</vt:lpstr>
      <vt:lpstr>DRM Lease manager</vt:lpstr>
      <vt:lpstr>Current Operation</vt:lpstr>
      <vt:lpstr>Updated Operation</vt:lpstr>
      <vt:lpstr>Configuration file</vt:lpstr>
      <vt:lpstr>Current status</vt:lpstr>
      <vt:lpstr>Issues</vt:lpstr>
      <vt:lpstr>Issues (cont)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DRM Lease manager</dc:title>
  <dc:creator>Damian Hobson-Garcia</dc:creator>
  <cp:lastModifiedBy>Damian Hobson-Garcia</cp:lastModifiedBy>
  <cp:revision>4</cp:revision>
  <dcterms:created xsi:type="dcterms:W3CDTF">2022-03-15T03:09:17Z</dcterms:created>
  <dcterms:modified xsi:type="dcterms:W3CDTF">2022-04-06T08:01:51Z</dcterms:modified>
</cp:coreProperties>
</file>