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"/>
  </p:notesMasterIdLst>
  <p:sldIdLst>
    <p:sldId id="260" r:id="rId2"/>
    <p:sldId id="261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06" autoAdjust="0"/>
    <p:restoredTop sz="94660"/>
  </p:normalViewPr>
  <p:slideViewPr>
    <p:cSldViewPr>
      <p:cViewPr varScale="1">
        <p:scale>
          <a:sx n="132" d="100"/>
          <a:sy n="132" d="100"/>
        </p:scale>
        <p:origin x="1302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C0270-1776-4586-8C63-3FC40789AED3}" type="datetimeFigureOut">
              <a:rPr kumimoji="1" lang="ja-JP" altLang="en-US" smtClean="0"/>
              <a:t>2017/4/5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AAE2C-E9D1-46AE-B283-6D154DC9E6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592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4B32-3240-4FFE-9859-50B57DA09329}" type="datetime1">
              <a:rPr kumimoji="1" lang="ja-JP" altLang="en-US" smtClean="0"/>
              <a:t>2017/4/5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Weston IVI Remove / Waltham Architecture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2510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DBF3-DFA2-45C4-A8EE-8EE6CE199FDF}" type="datetime1">
              <a:rPr kumimoji="1" lang="ja-JP" altLang="en-US" smtClean="0"/>
              <a:t>2017/4/5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Weston IVI Remove / Waltham Architecture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748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D5E7-DBB5-45AB-BED1-4431E3218264}" type="datetime1">
              <a:rPr kumimoji="1" lang="ja-JP" altLang="en-US" smtClean="0"/>
              <a:t>2017/4/5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Weston IVI Remove / Waltham Architecture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86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DAC3-F2B2-4FEA-9954-6DB47FC5CB0E}" type="datetime1">
              <a:rPr kumimoji="1" lang="ja-JP" altLang="en-US" smtClean="0"/>
              <a:t>2017/4/5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Weston IVI Remove / Waltham Architecture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838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034E6-6DF2-4C65-BE07-8AA60E1E3DC0}" type="datetime1">
              <a:rPr kumimoji="1" lang="ja-JP" altLang="en-US" smtClean="0"/>
              <a:t>2017/4/5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Weston IVI Remove / Waltham Architecture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9040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DE8C-9297-4049-9DC2-973D177B5D6A}" type="datetime1">
              <a:rPr kumimoji="1" lang="ja-JP" altLang="en-US" smtClean="0"/>
              <a:t>2017/4/5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Weston IVI Remove / Waltham Architecture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1854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EEDDD-DA68-4F34-AB45-C07E0789644D}" type="datetime1">
              <a:rPr kumimoji="1" lang="ja-JP" altLang="en-US" smtClean="0"/>
              <a:t>2017/4/5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Weston IVI Remove / Waltham Architecture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86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84B9-7B1B-40EE-BC22-4D5B5E2C055A}" type="datetime1">
              <a:rPr kumimoji="1" lang="ja-JP" altLang="en-US" smtClean="0"/>
              <a:t>2017/4/5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Weston IVI Remove / Waltham Architecture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5297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8D723-87A4-40EB-9C22-28934446299A}" type="datetime1">
              <a:rPr kumimoji="1" lang="ja-JP" altLang="en-US" smtClean="0"/>
              <a:t>2017/4/5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Weston IVI Remove / Waltham Architecture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936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287E-A027-4670-A67F-CB38C703FBF7}" type="datetime1">
              <a:rPr kumimoji="1" lang="ja-JP" altLang="en-US" smtClean="0"/>
              <a:t>2017/4/5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Weston IVI Remove / Waltham Architecture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442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81153-0E68-4BEE-9FFE-F9B552FA9AF7}" type="datetime1">
              <a:rPr kumimoji="1" lang="ja-JP" altLang="en-US" smtClean="0"/>
              <a:t>2017/4/5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Weston IVI Remove / Waltham Architecture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713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FD7D3-3E9B-492A-AE01-BB27AD7BC53D}" type="datetime1">
              <a:rPr kumimoji="1" lang="ja-JP" altLang="en-US" smtClean="0"/>
              <a:t>2017/4/5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Weston IVI Remove / Waltham Architecture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663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正方形/長方形 72"/>
          <p:cNvSpPr/>
          <p:nvPr/>
        </p:nvSpPr>
        <p:spPr>
          <a:xfrm>
            <a:off x="2144562" y="2009359"/>
            <a:ext cx="144934" cy="115546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 anchor="t">
            <a:noAutofit/>
          </a:bodyPr>
          <a:lstStyle/>
          <a:p>
            <a:pPr algn="ctr"/>
            <a:endParaRPr kumimoji="1"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1655312" y="2749334"/>
            <a:ext cx="1976745" cy="1845414"/>
          </a:xfrm>
          <a:prstGeom prst="rect">
            <a:avLst/>
          </a:prstGeom>
          <a:solidFill>
            <a:srgbClr val="92D050"/>
          </a:solidFill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Audio Streaming Backend</a:t>
            </a:r>
            <a:endParaRPr kumimoji="1" lang="ja-JP" altLang="en-US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1869709" y="659784"/>
            <a:ext cx="1547808" cy="1623289"/>
          </a:xfrm>
          <a:prstGeom prst="rect">
            <a:avLst/>
          </a:prstGeom>
          <a:solidFill>
            <a:srgbClr val="FFC000"/>
          </a:solidFill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AGL Apps</a:t>
            </a:r>
            <a:endParaRPr kumimoji="1" lang="ja-JP" altLang="en-US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3813937" y="662433"/>
            <a:ext cx="1410831" cy="1137144"/>
          </a:xfrm>
          <a:prstGeom prst="rect">
            <a:avLst/>
          </a:prstGeom>
          <a:solidFill>
            <a:srgbClr val="00B0F0"/>
          </a:solidFill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GENIVI</a:t>
            </a:r>
            <a:r>
              <a:rPr kumimoji="1"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Apps</a:t>
            </a:r>
            <a:endParaRPr kumimoji="1" lang="ja-JP" altLang="en-US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正方形/長方形 41"/>
          <p:cNvSpPr>
            <a:spLocks noChangeAspect="1"/>
          </p:cNvSpPr>
          <p:nvPr/>
        </p:nvSpPr>
        <p:spPr>
          <a:xfrm>
            <a:off x="2303384" y="1691224"/>
            <a:ext cx="134116" cy="128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3" name="正方形/長方形 52"/>
          <p:cNvSpPr>
            <a:spLocks noChangeAspect="1"/>
          </p:cNvSpPr>
          <p:nvPr/>
        </p:nvSpPr>
        <p:spPr>
          <a:xfrm>
            <a:off x="2841396" y="1691752"/>
            <a:ext cx="134116" cy="128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612958" y="4613697"/>
            <a:ext cx="6991725" cy="1284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100" dirty="0" smtClean="0"/>
              <a:t>Audio Apps </a:t>
            </a:r>
            <a:r>
              <a:rPr lang="en-US" altLang="ja-JP" sz="1100" dirty="0" smtClean="0"/>
              <a:t>(Standard Linux, AGL</a:t>
            </a:r>
            <a:r>
              <a:rPr lang="en-US" altLang="ja-JP" sz="1100" dirty="0" smtClean="0"/>
              <a:t>, GENIVI) </a:t>
            </a:r>
            <a:endParaRPr lang="en-US" altLang="ja-JP" sz="11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sz="1050" dirty="0" smtClean="0"/>
              <a:t>Use both Pulse Audio and ALSA to playback/capture as audio streaming backend.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100" dirty="0"/>
              <a:t>Pulse audio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sz="1050" dirty="0"/>
              <a:t>Easy to port various kind of consumer applications to IVI/Cockpit </a:t>
            </a:r>
            <a:r>
              <a:rPr lang="en-US" altLang="ja-JP" sz="1050" dirty="0" smtClean="0"/>
              <a:t>system.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sz="1050" dirty="0" smtClean="0"/>
              <a:t>Both streaming/control interfaces are implemented.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100" dirty="0" smtClean="0"/>
              <a:t>Audio Manager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sz="1050" dirty="0" smtClean="0"/>
              <a:t>To apply product specific logic to Route Control request.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08504" cy="47667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AGL audio architecture</a:t>
            </a:r>
            <a:r>
              <a:rPr lang="ja-JP" altLang="en-US" sz="3600" dirty="0" smtClean="0"/>
              <a:t> </a:t>
            </a:r>
            <a:r>
              <a:rPr lang="en-US" altLang="ja-JP" sz="3600" dirty="0" smtClean="0"/>
              <a:t>in </a:t>
            </a:r>
            <a:r>
              <a:rPr lang="en-US" altLang="ja-JP" sz="3600" dirty="0" smtClean="0"/>
              <a:t>CES 2017 demo</a:t>
            </a:r>
            <a:endParaRPr lang="en-US" sz="3600" dirty="0"/>
          </a:p>
        </p:txBody>
      </p:sp>
      <p:sp>
        <p:nvSpPr>
          <p:cNvPr id="11" name="正方形/長方形 10"/>
          <p:cNvSpPr/>
          <p:nvPr/>
        </p:nvSpPr>
        <p:spPr>
          <a:xfrm>
            <a:off x="2064629" y="1011857"/>
            <a:ext cx="815001" cy="358651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pp</a:t>
            </a:r>
            <a:endParaRPr kumimoji="1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3" name="直線矢印コネクタ 12"/>
          <p:cNvCxnSpPr>
            <a:stCxn id="96" idx="0"/>
            <a:endCxn id="86" idx="2"/>
          </p:cNvCxnSpPr>
          <p:nvPr/>
        </p:nvCxnSpPr>
        <p:spPr>
          <a:xfrm rot="5400000" flipH="1" flipV="1">
            <a:off x="2273699" y="2379346"/>
            <a:ext cx="739975" cy="2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stealth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2217029" y="1145567"/>
            <a:ext cx="815001" cy="358651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pp</a:t>
            </a:r>
            <a:endParaRPr kumimoji="1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2369429" y="1297967"/>
            <a:ext cx="815001" cy="358651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pp</a:t>
            </a:r>
            <a:endParaRPr kumimoji="1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3956255" y="1011857"/>
            <a:ext cx="815001" cy="358651"/>
          </a:xfrm>
          <a:prstGeom prst="rect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pp</a:t>
            </a:r>
            <a:endParaRPr kumimoji="1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4108655" y="1145567"/>
            <a:ext cx="815001" cy="358651"/>
          </a:xfrm>
          <a:prstGeom prst="rect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pp</a:t>
            </a:r>
            <a:endParaRPr kumimoji="1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4261055" y="1297967"/>
            <a:ext cx="815001" cy="358651"/>
          </a:xfrm>
          <a:prstGeom prst="rect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pp</a:t>
            </a:r>
            <a:endParaRPr kumimoji="1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8" name="カギ線コネクタ 17"/>
          <p:cNvCxnSpPr/>
          <p:nvPr/>
        </p:nvCxnSpPr>
        <p:spPr bwMode="auto">
          <a:xfrm rot="16200000" flipH="1">
            <a:off x="4624970" y="1815890"/>
            <a:ext cx="695743" cy="648022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55" name="カギ線コネクタ 54"/>
          <p:cNvCxnSpPr>
            <a:stCxn id="36" idx="0"/>
            <a:endCxn id="37" idx="2"/>
          </p:cNvCxnSpPr>
          <p:nvPr/>
        </p:nvCxnSpPr>
        <p:spPr bwMode="auto">
          <a:xfrm rot="5400000" flipH="1" flipV="1">
            <a:off x="2481007" y="3748764"/>
            <a:ext cx="275060" cy="12700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37" name="正方形/長方形 36"/>
          <p:cNvSpPr/>
          <p:nvPr/>
        </p:nvSpPr>
        <p:spPr>
          <a:xfrm>
            <a:off x="1861793" y="3042964"/>
            <a:ext cx="1513487" cy="5682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Pulse Audio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4935630" y="2487771"/>
            <a:ext cx="1048886" cy="63017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GENIVI</a:t>
            </a:r>
          </a:p>
          <a:p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Audio Manager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8" name="直線矢印コネクタ 37"/>
          <p:cNvCxnSpPr>
            <a:stCxn id="96" idx="0"/>
            <a:endCxn id="48" idx="2"/>
          </p:cNvCxnSpPr>
          <p:nvPr/>
        </p:nvCxnSpPr>
        <p:spPr>
          <a:xfrm rot="5400000" flipH="1" flipV="1">
            <a:off x="3106641" y="1336622"/>
            <a:ext cx="949757" cy="1875668"/>
          </a:xfrm>
          <a:prstGeom prst="bentConnector3">
            <a:avLst>
              <a:gd name="adj1" fmla="val 31060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グループ化 87"/>
          <p:cNvGrpSpPr/>
          <p:nvPr/>
        </p:nvGrpSpPr>
        <p:grpSpPr>
          <a:xfrm>
            <a:off x="1861793" y="3886294"/>
            <a:ext cx="1513487" cy="433393"/>
            <a:chOff x="2632006" y="4222523"/>
            <a:chExt cx="1513487" cy="433393"/>
          </a:xfrm>
          <a:solidFill>
            <a:srgbClr val="92D050"/>
          </a:solidFill>
        </p:grpSpPr>
        <p:sp>
          <p:nvSpPr>
            <p:cNvPr id="61" name="正方形/長方形 60"/>
            <p:cNvSpPr>
              <a:spLocks noChangeAspect="1"/>
            </p:cNvSpPr>
            <p:nvPr/>
          </p:nvSpPr>
          <p:spPr>
            <a:xfrm>
              <a:off x="3983880" y="4222524"/>
              <a:ext cx="159230" cy="152400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2" name="正方形/長方形 61"/>
            <p:cNvSpPr>
              <a:spLocks noChangeAspect="1"/>
            </p:cNvSpPr>
            <p:nvPr/>
          </p:nvSpPr>
          <p:spPr>
            <a:xfrm>
              <a:off x="3984634" y="4503516"/>
              <a:ext cx="159230" cy="152400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2632006" y="4222523"/>
              <a:ext cx="1513487" cy="432048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ALSA</a:t>
              </a:r>
              <a:endPara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59" name="正方形/長方形 58"/>
          <p:cNvSpPr>
            <a:spLocks noChangeAspect="1"/>
          </p:cNvSpPr>
          <p:nvPr/>
        </p:nvSpPr>
        <p:spPr>
          <a:xfrm>
            <a:off x="3793003" y="1670081"/>
            <a:ext cx="134116" cy="128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107504" y="669392"/>
            <a:ext cx="1547808" cy="1152128"/>
          </a:xfrm>
          <a:prstGeom prst="rect">
            <a:avLst/>
          </a:prstGeom>
          <a:solidFill>
            <a:srgbClr val="92D050"/>
          </a:solidFill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Standard Linux Apps</a:t>
            </a:r>
            <a:endParaRPr kumimoji="1" lang="ja-JP" altLang="en-US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378768" y="1012327"/>
            <a:ext cx="815001" cy="358651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pp</a:t>
            </a:r>
            <a:endParaRPr kumimoji="1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531168" y="1146037"/>
            <a:ext cx="815001" cy="358651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pp</a:t>
            </a:r>
            <a:endParaRPr kumimoji="1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683568" y="1298437"/>
            <a:ext cx="815001" cy="358651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pp</a:t>
            </a:r>
            <a:endParaRPr kumimoji="1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2" name="正方形/長方形 71"/>
          <p:cNvSpPr>
            <a:spLocks noChangeAspect="1"/>
          </p:cNvSpPr>
          <p:nvPr/>
        </p:nvSpPr>
        <p:spPr>
          <a:xfrm>
            <a:off x="311710" y="1683543"/>
            <a:ext cx="134116" cy="1283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6" name="正方形/長方形 75"/>
          <p:cNvSpPr>
            <a:spLocks noChangeAspect="1"/>
          </p:cNvSpPr>
          <p:nvPr/>
        </p:nvSpPr>
        <p:spPr>
          <a:xfrm>
            <a:off x="1873843" y="3812919"/>
            <a:ext cx="134116" cy="128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7" name="正方形/長方形 76"/>
          <p:cNvSpPr>
            <a:spLocks noChangeAspect="1"/>
          </p:cNvSpPr>
          <p:nvPr/>
        </p:nvSpPr>
        <p:spPr>
          <a:xfrm>
            <a:off x="1872172" y="4022471"/>
            <a:ext cx="134116" cy="128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8" name="正方形/長方形 77"/>
          <p:cNvSpPr/>
          <p:nvPr/>
        </p:nvSpPr>
        <p:spPr>
          <a:xfrm>
            <a:off x="2303384" y="3340259"/>
            <a:ext cx="1001003" cy="211203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lang="en-US" altLang="ja-JP" sz="9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</a:t>
            </a:r>
            <a:r>
              <a:rPr lang="en-US" altLang="ja-JP" sz="9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odule_router</a:t>
            </a:r>
            <a:endParaRPr kumimoji="1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7" name="正方形/長方形 96"/>
          <p:cNvSpPr>
            <a:spLocks noChangeAspect="1"/>
          </p:cNvSpPr>
          <p:nvPr/>
        </p:nvSpPr>
        <p:spPr>
          <a:xfrm>
            <a:off x="1043608" y="1677504"/>
            <a:ext cx="134116" cy="1283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7" name="正方形/長方形 66"/>
          <p:cNvSpPr>
            <a:spLocks noChangeAspect="1"/>
          </p:cNvSpPr>
          <p:nvPr/>
        </p:nvSpPr>
        <p:spPr>
          <a:xfrm>
            <a:off x="4759187" y="1682436"/>
            <a:ext cx="134116" cy="128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5" name="フリーフォーム 84"/>
          <p:cNvSpPr/>
          <p:nvPr/>
        </p:nvSpPr>
        <p:spPr bwMode="auto">
          <a:xfrm rot="5400000">
            <a:off x="6662663" y="2767831"/>
            <a:ext cx="1800200" cy="2093105"/>
          </a:xfrm>
          <a:custGeom>
            <a:avLst/>
            <a:gdLst>
              <a:gd name="connsiteX0" fmla="*/ 0 w 2128837"/>
              <a:gd name="connsiteY0" fmla="*/ 0 h 1364456"/>
              <a:gd name="connsiteX1" fmla="*/ 0 w 2128837"/>
              <a:gd name="connsiteY1" fmla="*/ 1364456 h 1364456"/>
              <a:gd name="connsiteX2" fmla="*/ 2128837 w 2128837"/>
              <a:gd name="connsiteY2" fmla="*/ 1364456 h 1364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28837" h="1364456">
                <a:moveTo>
                  <a:pt x="0" y="0"/>
                </a:moveTo>
                <a:lnTo>
                  <a:pt x="0" y="1364456"/>
                </a:lnTo>
                <a:lnTo>
                  <a:pt x="2128837" y="1364456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2029065" y="1691752"/>
            <a:ext cx="1229243" cy="317607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 anchor="t">
            <a:noAutofit/>
          </a:bodyPr>
          <a:lstStyle/>
          <a:p>
            <a:pPr algn="ctr"/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Application FW</a:t>
            </a:r>
            <a:endParaRPr kumimoji="1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2" name="カギ線コネクタ 21"/>
          <p:cNvCxnSpPr>
            <a:stCxn id="43" idx="2"/>
            <a:endCxn id="78" idx="3"/>
          </p:cNvCxnSpPr>
          <p:nvPr/>
        </p:nvCxnSpPr>
        <p:spPr bwMode="auto">
          <a:xfrm rot="5400000">
            <a:off x="4218271" y="2204059"/>
            <a:ext cx="327918" cy="2155686"/>
          </a:xfrm>
          <a:prstGeom prst="bentConnector2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92" name="直線矢印コネクタ 37"/>
          <p:cNvCxnSpPr>
            <a:stCxn id="96" idx="0"/>
            <a:endCxn id="63" idx="2"/>
          </p:cNvCxnSpPr>
          <p:nvPr/>
        </p:nvCxnSpPr>
        <p:spPr>
          <a:xfrm rot="16200000" flipV="1">
            <a:off x="1298640" y="1404288"/>
            <a:ext cx="927814" cy="1762277"/>
          </a:xfrm>
          <a:prstGeom prst="bentConnector3">
            <a:avLst>
              <a:gd name="adj1" fmla="val 32081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正方形/長方形 103"/>
          <p:cNvSpPr/>
          <p:nvPr/>
        </p:nvSpPr>
        <p:spPr>
          <a:xfrm>
            <a:off x="6988975" y="3931025"/>
            <a:ext cx="1305882" cy="341039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External Amplifier</a:t>
            </a:r>
            <a:endParaRPr kumimoji="1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1" name="正方形/長方形 120"/>
          <p:cNvSpPr/>
          <p:nvPr/>
        </p:nvSpPr>
        <p:spPr>
          <a:xfrm>
            <a:off x="6538227" y="3078228"/>
            <a:ext cx="20794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Other 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ECU/HW Domain</a:t>
            </a:r>
            <a:endParaRPr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3" name="フローチャート: 磁気ディスク 142"/>
          <p:cNvSpPr/>
          <p:nvPr/>
        </p:nvSpPr>
        <p:spPr bwMode="auto">
          <a:xfrm>
            <a:off x="5722842" y="2576386"/>
            <a:ext cx="577350" cy="452941"/>
          </a:xfrm>
          <a:prstGeom prst="flowChartMagneticDisk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Policy</a:t>
            </a:r>
            <a:endParaRPr kumimoji="0" lang="ja-JP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6" name="直線矢印コネクタ 37"/>
          <p:cNvCxnSpPr>
            <a:stCxn id="104" idx="1"/>
            <a:endCxn id="36" idx="3"/>
          </p:cNvCxnSpPr>
          <p:nvPr/>
        </p:nvCxnSpPr>
        <p:spPr>
          <a:xfrm rot="10800000" flipV="1">
            <a:off x="3375281" y="4101544"/>
            <a:ext cx="3613695" cy="773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正方形/長方形 161"/>
          <p:cNvSpPr/>
          <p:nvPr/>
        </p:nvSpPr>
        <p:spPr>
          <a:xfrm>
            <a:off x="5266296" y="605890"/>
            <a:ext cx="13099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Automotive</a:t>
            </a:r>
          </a:p>
          <a:p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Linux Domain</a:t>
            </a:r>
            <a:endParaRPr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5" name="正方形/長方形 174"/>
          <p:cNvSpPr/>
          <p:nvPr/>
        </p:nvSpPr>
        <p:spPr>
          <a:xfrm>
            <a:off x="179513" y="3707002"/>
            <a:ext cx="1006730" cy="244997"/>
          </a:xfrm>
          <a:prstGeom prst="rect">
            <a:avLst/>
          </a:prstGeom>
          <a:solidFill>
            <a:srgbClr val="92D050"/>
          </a:solidFill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000" b="1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Std</a:t>
            </a:r>
            <a:r>
              <a:rPr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Linux</a:t>
            </a:r>
            <a:endParaRPr kumimoji="1" lang="ja-JP" altLang="en-US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6" name="正方形/長方形 175"/>
          <p:cNvSpPr/>
          <p:nvPr/>
        </p:nvSpPr>
        <p:spPr>
          <a:xfrm>
            <a:off x="173940" y="4017213"/>
            <a:ext cx="1003219" cy="244663"/>
          </a:xfrm>
          <a:prstGeom prst="rect">
            <a:avLst/>
          </a:prstGeom>
          <a:solidFill>
            <a:srgbClr val="FFC000"/>
          </a:solidFill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AGL</a:t>
            </a:r>
            <a:endParaRPr kumimoji="1" lang="ja-JP" altLang="en-US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7" name="正方形/長方形 176"/>
          <p:cNvSpPr/>
          <p:nvPr/>
        </p:nvSpPr>
        <p:spPr>
          <a:xfrm>
            <a:off x="172837" y="4319912"/>
            <a:ext cx="1003606" cy="244092"/>
          </a:xfrm>
          <a:prstGeom prst="rect">
            <a:avLst/>
          </a:prstGeom>
          <a:solidFill>
            <a:srgbClr val="00B0F0"/>
          </a:solidFill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GENIVI</a:t>
            </a:r>
            <a:endParaRPr kumimoji="1" lang="ja-JP" altLang="en-US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8" name="テキスト ボックス 177"/>
          <p:cNvSpPr txBox="1"/>
          <p:nvPr/>
        </p:nvSpPr>
        <p:spPr>
          <a:xfrm>
            <a:off x="2717249" y="2447305"/>
            <a:ext cx="11496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 smtClean="0"/>
              <a:t>Audio Streaming</a:t>
            </a:r>
            <a:endParaRPr kumimoji="1" lang="ja-JP" altLang="en-US" sz="1000" dirty="0"/>
          </a:p>
        </p:txBody>
      </p:sp>
      <p:sp>
        <p:nvSpPr>
          <p:cNvPr id="179" name="テキスト ボックス 178"/>
          <p:cNvSpPr txBox="1"/>
          <p:nvPr/>
        </p:nvSpPr>
        <p:spPr>
          <a:xfrm>
            <a:off x="4918467" y="1891249"/>
            <a:ext cx="9717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 smtClean="0">
                <a:solidFill>
                  <a:srgbClr val="0070C0"/>
                </a:solidFill>
              </a:rPr>
              <a:t>Route Control</a:t>
            </a:r>
            <a:endParaRPr kumimoji="1" lang="ja-JP" altLang="en-US" sz="1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768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538227" y="548680"/>
            <a:ext cx="2138229" cy="1861548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正方形/長方形 72"/>
          <p:cNvSpPr/>
          <p:nvPr/>
        </p:nvSpPr>
        <p:spPr>
          <a:xfrm>
            <a:off x="2144562" y="2009359"/>
            <a:ext cx="144934" cy="115546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 anchor="t">
            <a:noAutofit/>
          </a:bodyPr>
          <a:lstStyle/>
          <a:p>
            <a:pPr algn="ctr"/>
            <a:endParaRPr kumimoji="1"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1655312" y="2749334"/>
            <a:ext cx="1976745" cy="1845414"/>
          </a:xfrm>
          <a:prstGeom prst="rect">
            <a:avLst/>
          </a:prstGeom>
          <a:solidFill>
            <a:srgbClr val="92D050"/>
          </a:solidFill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Audio Streaming Backend</a:t>
            </a:r>
            <a:endParaRPr kumimoji="1" lang="ja-JP" altLang="en-US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1869709" y="659784"/>
            <a:ext cx="1547808" cy="1623289"/>
          </a:xfrm>
          <a:prstGeom prst="rect">
            <a:avLst/>
          </a:prstGeom>
          <a:solidFill>
            <a:srgbClr val="FFC000"/>
          </a:solidFill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AGL Apps</a:t>
            </a:r>
            <a:endParaRPr kumimoji="1" lang="ja-JP" altLang="en-US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3813937" y="662433"/>
            <a:ext cx="1410831" cy="1137144"/>
          </a:xfrm>
          <a:prstGeom prst="rect">
            <a:avLst/>
          </a:prstGeom>
          <a:solidFill>
            <a:srgbClr val="00B0F0"/>
          </a:solidFill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GENIVI</a:t>
            </a:r>
            <a:r>
              <a:rPr kumimoji="1"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Apps</a:t>
            </a:r>
            <a:endParaRPr kumimoji="1" lang="ja-JP" altLang="en-US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正方形/長方形 41"/>
          <p:cNvSpPr>
            <a:spLocks noChangeAspect="1"/>
          </p:cNvSpPr>
          <p:nvPr/>
        </p:nvSpPr>
        <p:spPr>
          <a:xfrm>
            <a:off x="2303384" y="1691224"/>
            <a:ext cx="134116" cy="128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3" name="正方形/長方形 52"/>
          <p:cNvSpPr>
            <a:spLocks noChangeAspect="1"/>
          </p:cNvSpPr>
          <p:nvPr/>
        </p:nvSpPr>
        <p:spPr>
          <a:xfrm>
            <a:off x="2841396" y="1691752"/>
            <a:ext cx="134116" cy="128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612958" y="4613697"/>
            <a:ext cx="6991725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100" dirty="0" smtClean="0"/>
              <a:t>Audio Apps </a:t>
            </a:r>
            <a:r>
              <a:rPr lang="en-US" altLang="ja-JP" sz="1100" dirty="0" smtClean="0"/>
              <a:t>(Standard Linux, </a:t>
            </a:r>
            <a:r>
              <a:rPr lang="en-US" altLang="ja-JP" sz="1100" dirty="0" smtClean="0"/>
              <a:t>AGL, GENIVI) </a:t>
            </a:r>
            <a:endParaRPr lang="en-US" altLang="ja-JP" sz="11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sz="1050" dirty="0" smtClean="0"/>
              <a:t>Use both Pulse Audio and ALSA to playback/capture as audio streaming backend.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100" dirty="0"/>
              <a:t>Pulse audio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sz="1050" dirty="0"/>
              <a:t>Easy to port various kind of consumer applications to IVI/Cockpit </a:t>
            </a:r>
            <a:r>
              <a:rPr lang="en-US" altLang="ja-JP" sz="1050" dirty="0" smtClean="0"/>
              <a:t>system.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sz="1050" dirty="0" smtClean="0"/>
              <a:t>Both streaming/control interfaces are implemented.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100" dirty="0" smtClean="0"/>
              <a:t>Audio Manager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sz="1050" dirty="0" smtClean="0"/>
              <a:t>To apply product specific logic to Route Control request.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sz="1050" dirty="0">
                <a:solidFill>
                  <a:srgbClr val="FF0000"/>
                </a:solidFill>
              </a:rPr>
              <a:t>To bridge other ECU/OS over Inter Node Communication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ja-JP" sz="1050" dirty="0" smtClean="0">
                <a:solidFill>
                  <a:srgbClr val="FF0000"/>
                </a:solidFill>
              </a:rPr>
              <a:t>Inter </a:t>
            </a:r>
            <a:r>
              <a:rPr lang="en-US" altLang="ja-JP" sz="1050" dirty="0" smtClean="0">
                <a:solidFill>
                  <a:srgbClr val="FF0000"/>
                </a:solidFill>
              </a:rPr>
              <a:t>“Domain” </a:t>
            </a:r>
            <a:r>
              <a:rPr lang="en-US" altLang="ja-JP" sz="1050" dirty="0" smtClean="0">
                <a:solidFill>
                  <a:srgbClr val="FF0000"/>
                </a:solidFill>
              </a:rPr>
              <a:t>management for audio streaming is important between multiple ECU/PFs.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08504" cy="47667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AGL future audio architecture</a:t>
            </a:r>
            <a:endParaRPr lang="en-US" sz="3600" dirty="0"/>
          </a:p>
        </p:txBody>
      </p:sp>
      <p:sp>
        <p:nvSpPr>
          <p:cNvPr id="11" name="正方形/長方形 10"/>
          <p:cNvSpPr/>
          <p:nvPr/>
        </p:nvSpPr>
        <p:spPr>
          <a:xfrm>
            <a:off x="2064629" y="1011857"/>
            <a:ext cx="815001" cy="358651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pp</a:t>
            </a:r>
            <a:endParaRPr kumimoji="1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3" name="直線矢印コネクタ 12"/>
          <p:cNvCxnSpPr>
            <a:stCxn id="96" idx="0"/>
            <a:endCxn id="86" idx="2"/>
          </p:cNvCxnSpPr>
          <p:nvPr/>
        </p:nvCxnSpPr>
        <p:spPr>
          <a:xfrm rot="5400000" flipH="1" flipV="1">
            <a:off x="2333282" y="2438929"/>
            <a:ext cx="620809" cy="2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stealth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2217029" y="1145567"/>
            <a:ext cx="815001" cy="358651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pp</a:t>
            </a:r>
            <a:endParaRPr kumimoji="1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2369429" y="1297967"/>
            <a:ext cx="815001" cy="358651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pp</a:t>
            </a:r>
            <a:endParaRPr kumimoji="1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3956255" y="1011857"/>
            <a:ext cx="815001" cy="358651"/>
          </a:xfrm>
          <a:prstGeom prst="rect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pp</a:t>
            </a:r>
            <a:endParaRPr kumimoji="1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4108655" y="1145567"/>
            <a:ext cx="815001" cy="358651"/>
          </a:xfrm>
          <a:prstGeom prst="rect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pp</a:t>
            </a:r>
            <a:endParaRPr kumimoji="1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4261055" y="1297967"/>
            <a:ext cx="815001" cy="358651"/>
          </a:xfrm>
          <a:prstGeom prst="rect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pp</a:t>
            </a:r>
            <a:endParaRPr kumimoji="1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8" name="カギ線コネクタ 17"/>
          <p:cNvCxnSpPr/>
          <p:nvPr/>
        </p:nvCxnSpPr>
        <p:spPr bwMode="auto">
          <a:xfrm rot="16200000" flipH="1">
            <a:off x="4624970" y="1815890"/>
            <a:ext cx="695743" cy="648022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55" name="カギ線コネクタ 54"/>
          <p:cNvCxnSpPr>
            <a:stCxn id="36" idx="0"/>
            <a:endCxn id="37" idx="2"/>
          </p:cNvCxnSpPr>
          <p:nvPr/>
        </p:nvCxnSpPr>
        <p:spPr bwMode="auto">
          <a:xfrm rot="5400000" flipH="1" flipV="1">
            <a:off x="2481007" y="3748764"/>
            <a:ext cx="275060" cy="12700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37" name="正方形/長方形 36"/>
          <p:cNvSpPr/>
          <p:nvPr/>
        </p:nvSpPr>
        <p:spPr>
          <a:xfrm>
            <a:off x="1861793" y="3042964"/>
            <a:ext cx="1513487" cy="5682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Pulse Audio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4935630" y="2487771"/>
            <a:ext cx="1048886" cy="63017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GENIVI</a:t>
            </a:r>
          </a:p>
          <a:p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Audio Manager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8" name="直線矢印コネクタ 37"/>
          <p:cNvCxnSpPr>
            <a:stCxn id="96" idx="0"/>
            <a:endCxn id="48" idx="2"/>
          </p:cNvCxnSpPr>
          <p:nvPr/>
        </p:nvCxnSpPr>
        <p:spPr>
          <a:xfrm rot="5400000" flipH="1" flipV="1">
            <a:off x="3106641" y="1336622"/>
            <a:ext cx="949757" cy="1875668"/>
          </a:xfrm>
          <a:prstGeom prst="bentConnector3">
            <a:avLst>
              <a:gd name="adj1" fmla="val 31060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グループ化 87"/>
          <p:cNvGrpSpPr/>
          <p:nvPr/>
        </p:nvGrpSpPr>
        <p:grpSpPr>
          <a:xfrm>
            <a:off x="1861793" y="3886294"/>
            <a:ext cx="1513487" cy="433393"/>
            <a:chOff x="2632006" y="4222523"/>
            <a:chExt cx="1513487" cy="433393"/>
          </a:xfrm>
          <a:solidFill>
            <a:srgbClr val="92D050"/>
          </a:solidFill>
        </p:grpSpPr>
        <p:sp>
          <p:nvSpPr>
            <p:cNvPr id="61" name="正方形/長方形 60"/>
            <p:cNvSpPr>
              <a:spLocks noChangeAspect="1"/>
            </p:cNvSpPr>
            <p:nvPr/>
          </p:nvSpPr>
          <p:spPr>
            <a:xfrm>
              <a:off x="3983880" y="4222524"/>
              <a:ext cx="159230" cy="152400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2" name="正方形/長方形 61"/>
            <p:cNvSpPr>
              <a:spLocks noChangeAspect="1"/>
            </p:cNvSpPr>
            <p:nvPr/>
          </p:nvSpPr>
          <p:spPr>
            <a:xfrm>
              <a:off x="3984634" y="4503516"/>
              <a:ext cx="159230" cy="152400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2632006" y="4222523"/>
              <a:ext cx="1513487" cy="432048"/>
            </a:xfrm>
            <a:prstGeom prst="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ALSA</a:t>
              </a:r>
              <a:endPara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cxnSp>
        <p:nvCxnSpPr>
          <p:cNvPr id="70" name="カギ線コネクタ 69"/>
          <p:cNvCxnSpPr>
            <a:stCxn id="43" idx="0"/>
            <a:endCxn id="81" idx="2"/>
          </p:cNvCxnSpPr>
          <p:nvPr/>
        </p:nvCxnSpPr>
        <p:spPr bwMode="auto">
          <a:xfrm rot="5400000" flipH="1" flipV="1">
            <a:off x="6069659" y="1008555"/>
            <a:ext cx="869631" cy="2088803"/>
          </a:xfrm>
          <a:prstGeom prst="bentConnector3">
            <a:avLst>
              <a:gd name="adj1" fmla="val 43105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75" name="テキスト ボックス 74"/>
          <p:cNvSpPr txBox="1"/>
          <p:nvPr/>
        </p:nvSpPr>
        <p:spPr>
          <a:xfrm>
            <a:off x="4588932" y="3455836"/>
            <a:ext cx="16962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srgbClr val="0070C0"/>
                </a:solidFill>
              </a:rPr>
              <a:t>I</a:t>
            </a:r>
            <a:r>
              <a:rPr lang="en-US" altLang="ja-JP" sz="1000" dirty="0" smtClean="0">
                <a:solidFill>
                  <a:srgbClr val="0070C0"/>
                </a:solidFill>
              </a:rPr>
              <a:t>nter </a:t>
            </a:r>
            <a:r>
              <a:rPr lang="en-US" altLang="ja-JP" sz="1000" dirty="0" smtClean="0">
                <a:solidFill>
                  <a:srgbClr val="0070C0"/>
                </a:solidFill>
              </a:rPr>
              <a:t>“Domain” management</a:t>
            </a:r>
            <a:endParaRPr kumimoji="1" lang="ja-JP" altLang="en-US" sz="1000" dirty="0">
              <a:solidFill>
                <a:srgbClr val="0070C0"/>
              </a:solidFill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6836575" y="1000305"/>
            <a:ext cx="815001" cy="358651"/>
          </a:xfrm>
          <a:prstGeom prst="rect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pp</a:t>
            </a:r>
            <a:endParaRPr kumimoji="1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6988975" y="1134015"/>
            <a:ext cx="815001" cy="358651"/>
          </a:xfrm>
          <a:prstGeom prst="rect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pp</a:t>
            </a:r>
            <a:endParaRPr kumimoji="1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7141375" y="1286415"/>
            <a:ext cx="815001" cy="331725"/>
          </a:xfrm>
          <a:prstGeom prst="rect">
            <a:avLst/>
          </a:prstGeom>
          <a:solidFill>
            <a:srgbClr val="00B0F0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pp</a:t>
            </a:r>
            <a:endParaRPr kumimoji="1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9" name="正方形/長方形 58"/>
          <p:cNvSpPr>
            <a:spLocks noChangeAspect="1"/>
          </p:cNvSpPr>
          <p:nvPr/>
        </p:nvSpPr>
        <p:spPr>
          <a:xfrm>
            <a:off x="3793003" y="1670081"/>
            <a:ext cx="134116" cy="128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107504" y="669392"/>
            <a:ext cx="1547808" cy="1152128"/>
          </a:xfrm>
          <a:prstGeom prst="rect">
            <a:avLst/>
          </a:prstGeom>
          <a:solidFill>
            <a:srgbClr val="92D050"/>
          </a:solidFill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Standard Linux Apps</a:t>
            </a:r>
            <a:endParaRPr kumimoji="1" lang="ja-JP" altLang="en-US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378768" y="1012327"/>
            <a:ext cx="815001" cy="358651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pp</a:t>
            </a:r>
            <a:endParaRPr kumimoji="1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531168" y="1146037"/>
            <a:ext cx="815001" cy="358651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pp</a:t>
            </a:r>
            <a:endParaRPr kumimoji="1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683568" y="1298437"/>
            <a:ext cx="815001" cy="358651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pp</a:t>
            </a:r>
            <a:endParaRPr kumimoji="1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2" name="正方形/長方形 71"/>
          <p:cNvSpPr>
            <a:spLocks noChangeAspect="1"/>
          </p:cNvSpPr>
          <p:nvPr/>
        </p:nvSpPr>
        <p:spPr>
          <a:xfrm>
            <a:off x="311710" y="1683543"/>
            <a:ext cx="134116" cy="1283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6" name="正方形/長方形 75"/>
          <p:cNvSpPr>
            <a:spLocks noChangeAspect="1"/>
          </p:cNvSpPr>
          <p:nvPr/>
        </p:nvSpPr>
        <p:spPr>
          <a:xfrm>
            <a:off x="1873843" y="3812919"/>
            <a:ext cx="134116" cy="128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7" name="正方形/長方形 76"/>
          <p:cNvSpPr>
            <a:spLocks noChangeAspect="1"/>
          </p:cNvSpPr>
          <p:nvPr/>
        </p:nvSpPr>
        <p:spPr>
          <a:xfrm>
            <a:off x="1872172" y="4022471"/>
            <a:ext cx="134116" cy="128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8" name="正方形/長方形 77"/>
          <p:cNvSpPr/>
          <p:nvPr/>
        </p:nvSpPr>
        <p:spPr>
          <a:xfrm>
            <a:off x="2303384" y="3340259"/>
            <a:ext cx="1001003" cy="211203"/>
          </a:xfrm>
          <a:prstGeom prst="rect">
            <a:avLst/>
          </a:prstGeom>
          <a:solidFill>
            <a:srgbClr val="00B0F0"/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lang="en-US" altLang="ja-JP" sz="9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</a:t>
            </a:r>
            <a:r>
              <a:rPr lang="en-US" altLang="ja-JP" sz="9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odule_router</a:t>
            </a:r>
            <a:endParaRPr kumimoji="1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3" name="フリーフォーム 92"/>
          <p:cNvSpPr/>
          <p:nvPr/>
        </p:nvSpPr>
        <p:spPr bwMode="auto">
          <a:xfrm>
            <a:off x="6506338" y="548680"/>
            <a:ext cx="2102978" cy="1861548"/>
          </a:xfrm>
          <a:custGeom>
            <a:avLst/>
            <a:gdLst>
              <a:gd name="connsiteX0" fmla="*/ 0 w 2128837"/>
              <a:gd name="connsiteY0" fmla="*/ 0 h 1364456"/>
              <a:gd name="connsiteX1" fmla="*/ 0 w 2128837"/>
              <a:gd name="connsiteY1" fmla="*/ 1364456 h 1364456"/>
              <a:gd name="connsiteX2" fmla="*/ 2128837 w 2128837"/>
              <a:gd name="connsiteY2" fmla="*/ 1364456 h 1364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28837" h="1364456">
                <a:moveTo>
                  <a:pt x="0" y="0"/>
                </a:moveTo>
                <a:lnTo>
                  <a:pt x="0" y="1364456"/>
                </a:lnTo>
                <a:lnTo>
                  <a:pt x="2128837" y="1364456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4" name="正方形/長方形 93"/>
          <p:cNvSpPr/>
          <p:nvPr/>
        </p:nvSpPr>
        <p:spPr>
          <a:xfrm>
            <a:off x="6586976" y="616830"/>
            <a:ext cx="189507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Other </a:t>
            </a:r>
            <a:r>
              <a:rPr lang="en-US" altLang="ja-JP" sz="12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OS/PF Domain</a:t>
            </a:r>
            <a:endParaRPr lang="ja-JP" altLang="en-US" sz="1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7" name="正方形/長方形 96"/>
          <p:cNvSpPr>
            <a:spLocks noChangeAspect="1"/>
          </p:cNvSpPr>
          <p:nvPr/>
        </p:nvSpPr>
        <p:spPr>
          <a:xfrm>
            <a:off x="1043608" y="1677504"/>
            <a:ext cx="134116" cy="1283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7" name="正方形/長方形 66"/>
          <p:cNvSpPr>
            <a:spLocks noChangeAspect="1"/>
          </p:cNvSpPr>
          <p:nvPr/>
        </p:nvSpPr>
        <p:spPr>
          <a:xfrm>
            <a:off x="4759187" y="1682436"/>
            <a:ext cx="134116" cy="1283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5" name="フリーフォーム 84"/>
          <p:cNvSpPr/>
          <p:nvPr/>
        </p:nvSpPr>
        <p:spPr bwMode="auto">
          <a:xfrm rot="5400000">
            <a:off x="6662663" y="2767831"/>
            <a:ext cx="1800200" cy="2093105"/>
          </a:xfrm>
          <a:custGeom>
            <a:avLst/>
            <a:gdLst>
              <a:gd name="connsiteX0" fmla="*/ 0 w 2128837"/>
              <a:gd name="connsiteY0" fmla="*/ 0 h 1364456"/>
              <a:gd name="connsiteX1" fmla="*/ 0 w 2128837"/>
              <a:gd name="connsiteY1" fmla="*/ 1364456 h 1364456"/>
              <a:gd name="connsiteX2" fmla="*/ 2128837 w 2128837"/>
              <a:gd name="connsiteY2" fmla="*/ 1364456 h 1364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28837" h="1364456">
                <a:moveTo>
                  <a:pt x="0" y="0"/>
                </a:moveTo>
                <a:lnTo>
                  <a:pt x="0" y="1364456"/>
                </a:lnTo>
                <a:lnTo>
                  <a:pt x="2128837" y="1364456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2029065" y="1691752"/>
            <a:ext cx="1229243" cy="436773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 anchor="t">
            <a:noAutofit/>
          </a:bodyPr>
          <a:lstStyle/>
          <a:p>
            <a:pPr algn="ctr"/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Application FW</a:t>
            </a:r>
            <a:endParaRPr kumimoji="1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2" name="カギ線コネクタ 21"/>
          <p:cNvCxnSpPr>
            <a:stCxn id="43" idx="2"/>
            <a:endCxn id="78" idx="3"/>
          </p:cNvCxnSpPr>
          <p:nvPr/>
        </p:nvCxnSpPr>
        <p:spPr bwMode="auto">
          <a:xfrm rot="5400000">
            <a:off x="4218271" y="2204059"/>
            <a:ext cx="327918" cy="2155686"/>
          </a:xfrm>
          <a:prstGeom prst="bentConnector2">
            <a:avLst/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92" name="直線矢印コネクタ 37"/>
          <p:cNvCxnSpPr>
            <a:stCxn id="96" idx="0"/>
            <a:endCxn id="63" idx="2"/>
          </p:cNvCxnSpPr>
          <p:nvPr/>
        </p:nvCxnSpPr>
        <p:spPr>
          <a:xfrm rot="16200000" flipV="1">
            <a:off x="1298640" y="1404288"/>
            <a:ext cx="927814" cy="1762277"/>
          </a:xfrm>
          <a:prstGeom prst="bentConnector3">
            <a:avLst>
              <a:gd name="adj1" fmla="val 32081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正方形/長方形 103"/>
          <p:cNvSpPr/>
          <p:nvPr/>
        </p:nvSpPr>
        <p:spPr>
          <a:xfrm>
            <a:off x="6988975" y="3931025"/>
            <a:ext cx="1305882" cy="341039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External Amplifier</a:t>
            </a:r>
            <a:endParaRPr kumimoji="1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09" name="カギ線コネクタ 108"/>
          <p:cNvCxnSpPr>
            <a:stCxn id="104" idx="0"/>
            <a:endCxn id="43" idx="2"/>
          </p:cNvCxnSpPr>
          <p:nvPr/>
        </p:nvCxnSpPr>
        <p:spPr bwMode="auto">
          <a:xfrm rot="16200000" flipV="1">
            <a:off x="6144454" y="2433562"/>
            <a:ext cx="813082" cy="2181843"/>
          </a:xfrm>
          <a:prstGeom prst="bentConnector3">
            <a:avLst>
              <a:gd name="adj1" fmla="val 59286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121" name="正方形/長方形 120"/>
          <p:cNvSpPr/>
          <p:nvPr/>
        </p:nvSpPr>
        <p:spPr>
          <a:xfrm>
            <a:off x="6538227" y="3078228"/>
            <a:ext cx="20794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Other 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ECU/HW Domain</a:t>
            </a:r>
            <a:endParaRPr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0" name="正方形/長方形 129"/>
          <p:cNvSpPr/>
          <p:nvPr/>
        </p:nvSpPr>
        <p:spPr>
          <a:xfrm>
            <a:off x="7303435" y="4207444"/>
            <a:ext cx="1305882" cy="341039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Parking Distance Control ECU</a:t>
            </a:r>
            <a:endParaRPr kumimoji="1"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3" name="フローチャート: 磁気ディスク 142"/>
          <p:cNvSpPr/>
          <p:nvPr/>
        </p:nvSpPr>
        <p:spPr bwMode="auto">
          <a:xfrm>
            <a:off x="5722842" y="2576386"/>
            <a:ext cx="577350" cy="452941"/>
          </a:xfrm>
          <a:prstGeom prst="flowChartMagneticDisk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Policy</a:t>
            </a:r>
            <a:endParaRPr kumimoji="0" lang="ja-JP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56" name="直線矢印コネクタ 37"/>
          <p:cNvCxnSpPr>
            <a:stCxn id="104" idx="1"/>
            <a:endCxn id="36" idx="3"/>
          </p:cNvCxnSpPr>
          <p:nvPr/>
        </p:nvCxnSpPr>
        <p:spPr>
          <a:xfrm rot="10800000" flipV="1">
            <a:off x="3375281" y="4101544"/>
            <a:ext cx="3613695" cy="773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正方形/長方形 161"/>
          <p:cNvSpPr/>
          <p:nvPr/>
        </p:nvSpPr>
        <p:spPr>
          <a:xfrm>
            <a:off x="5266296" y="605890"/>
            <a:ext cx="13099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Automotive</a:t>
            </a:r>
          </a:p>
          <a:p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Linux Domain</a:t>
            </a:r>
            <a:endParaRPr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5" name="正方形/長方形 174"/>
          <p:cNvSpPr/>
          <p:nvPr/>
        </p:nvSpPr>
        <p:spPr>
          <a:xfrm>
            <a:off x="179513" y="3707002"/>
            <a:ext cx="1006730" cy="244997"/>
          </a:xfrm>
          <a:prstGeom prst="rect">
            <a:avLst/>
          </a:prstGeom>
          <a:solidFill>
            <a:srgbClr val="92D050"/>
          </a:solidFill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000" b="1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Std</a:t>
            </a:r>
            <a:r>
              <a:rPr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Linux</a:t>
            </a:r>
            <a:endParaRPr kumimoji="1" lang="ja-JP" altLang="en-US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6" name="正方形/長方形 175"/>
          <p:cNvSpPr/>
          <p:nvPr/>
        </p:nvSpPr>
        <p:spPr>
          <a:xfrm>
            <a:off x="173940" y="4017213"/>
            <a:ext cx="1003219" cy="244663"/>
          </a:xfrm>
          <a:prstGeom prst="rect">
            <a:avLst/>
          </a:prstGeom>
          <a:solidFill>
            <a:srgbClr val="FFC000"/>
          </a:solidFill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AGL</a:t>
            </a:r>
            <a:endParaRPr kumimoji="1" lang="ja-JP" altLang="en-US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7" name="正方形/長方形 176"/>
          <p:cNvSpPr/>
          <p:nvPr/>
        </p:nvSpPr>
        <p:spPr>
          <a:xfrm>
            <a:off x="172837" y="4319912"/>
            <a:ext cx="1003606" cy="244092"/>
          </a:xfrm>
          <a:prstGeom prst="rect">
            <a:avLst/>
          </a:prstGeom>
          <a:solidFill>
            <a:srgbClr val="00B0F0"/>
          </a:solidFill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0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GENIVI</a:t>
            </a:r>
            <a:endParaRPr kumimoji="1" lang="ja-JP" altLang="en-US" sz="10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8" name="テキスト ボックス 177"/>
          <p:cNvSpPr txBox="1"/>
          <p:nvPr/>
        </p:nvSpPr>
        <p:spPr>
          <a:xfrm>
            <a:off x="2717249" y="2447305"/>
            <a:ext cx="11496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 smtClean="0"/>
              <a:t>Audio Streaming</a:t>
            </a:r>
            <a:endParaRPr kumimoji="1" lang="ja-JP" altLang="en-US" sz="1000" dirty="0"/>
          </a:p>
        </p:txBody>
      </p:sp>
      <p:sp>
        <p:nvSpPr>
          <p:cNvPr id="179" name="テキスト ボックス 178"/>
          <p:cNvSpPr txBox="1"/>
          <p:nvPr/>
        </p:nvSpPr>
        <p:spPr>
          <a:xfrm>
            <a:off x="4918467" y="1891249"/>
            <a:ext cx="9717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 smtClean="0">
                <a:solidFill>
                  <a:srgbClr val="0070C0"/>
                </a:solidFill>
              </a:rPr>
              <a:t>Route Control</a:t>
            </a:r>
            <a:endParaRPr kumimoji="1" lang="ja-JP" altLang="en-US" sz="1000" dirty="0">
              <a:solidFill>
                <a:srgbClr val="0070C0"/>
              </a:solidFill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2370443" y="1871955"/>
            <a:ext cx="782662" cy="218386"/>
          </a:xfrm>
          <a:prstGeom prst="rect">
            <a:avLst/>
          </a:prstGeom>
          <a:solidFill>
            <a:srgbClr val="FFC000"/>
          </a:solidFill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 anchor="t">
            <a:noAutofit/>
          </a:bodyPr>
          <a:lstStyle/>
          <a:p>
            <a:pPr algn="ctr"/>
            <a:r>
              <a:rPr kumimoji="1" lang="en-US" altLang="ja-JP" sz="8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Audio binder</a:t>
            </a:r>
          </a:p>
        </p:txBody>
      </p:sp>
      <p:sp>
        <p:nvSpPr>
          <p:cNvPr id="69" name="フローチャート : 磁気ディスク 68"/>
          <p:cNvSpPr/>
          <p:nvPr/>
        </p:nvSpPr>
        <p:spPr>
          <a:xfrm>
            <a:off x="325360" y="3041615"/>
            <a:ext cx="921816" cy="406436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err="1" smtClean="0">
                <a:solidFill>
                  <a:srgbClr val="FF0000"/>
                </a:solidFill>
              </a:rPr>
              <a:t>Cynara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cxnSp>
        <p:nvCxnSpPr>
          <p:cNvPr id="71" name="直線矢印コネクタ 37"/>
          <p:cNvCxnSpPr>
            <a:stCxn id="69" idx="1"/>
            <a:endCxn id="73" idx="2"/>
          </p:cNvCxnSpPr>
          <p:nvPr/>
        </p:nvCxnSpPr>
        <p:spPr>
          <a:xfrm rot="5400000" flipH="1" flipV="1">
            <a:off x="1043293" y="1867880"/>
            <a:ext cx="916710" cy="1430761"/>
          </a:xfrm>
          <a:prstGeom prst="bentConnector3">
            <a:avLst>
              <a:gd name="adj1" fmla="val 50000"/>
            </a:avLst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テキスト ボックス 73"/>
          <p:cNvSpPr txBox="1"/>
          <p:nvPr/>
        </p:nvSpPr>
        <p:spPr>
          <a:xfrm>
            <a:off x="6532553" y="3422636"/>
            <a:ext cx="11913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 smtClean="0">
                <a:solidFill>
                  <a:srgbClr val="FF0000"/>
                </a:solidFill>
              </a:rPr>
              <a:t>e.g.  MOST, CAN, ,,,</a:t>
            </a:r>
            <a:endParaRPr kumimoji="1" lang="ja-JP" altLang="en-US" sz="10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886903" y="6131059"/>
            <a:ext cx="4099777" cy="73866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 smtClean="0">
                <a:solidFill>
                  <a:srgbClr val="FF0000"/>
                </a:solidFill>
              </a:rPr>
              <a:t>To </a:t>
            </a:r>
            <a:r>
              <a:rPr lang="en-US" altLang="ja-JP" sz="1400" dirty="0" smtClean="0">
                <a:solidFill>
                  <a:srgbClr val="FF0000"/>
                </a:solidFill>
              </a:rPr>
              <a:t>support co-existence of any type of audio Apps</a:t>
            </a:r>
            <a:endParaRPr kumimoji="1" lang="en-US" altLang="ja-JP" sz="1400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400" dirty="0" smtClean="0">
                <a:solidFill>
                  <a:srgbClr val="FF0000"/>
                </a:solidFill>
              </a:rPr>
              <a:t>To </a:t>
            </a:r>
            <a:r>
              <a:rPr lang="en-US" altLang="ja-JP" sz="1400" dirty="0" smtClean="0">
                <a:solidFill>
                  <a:srgbClr val="FF0000"/>
                </a:solidFill>
              </a:rPr>
              <a:t>apply </a:t>
            </a:r>
            <a:r>
              <a:rPr lang="en-US" altLang="ja-JP" sz="1400" dirty="0" smtClean="0">
                <a:solidFill>
                  <a:srgbClr val="FF0000"/>
                </a:solidFill>
              </a:rPr>
              <a:t>inter domain connection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 smtClean="0">
                <a:solidFill>
                  <a:srgbClr val="FF0000"/>
                </a:solidFill>
              </a:rPr>
              <a:t>To support Apps on different OS/PF.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91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5968</TotalTime>
  <Words>280</Words>
  <Application>Microsoft Office PowerPoint</Application>
  <PresentationFormat>画面に合わせる (4:3)</PresentationFormat>
  <Paragraphs>88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Office ​​テーマ</vt:lpstr>
      <vt:lpstr>AGL audio architecture in CES 2017 demo</vt:lpstr>
      <vt:lpstr>AGL future audio architecture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Noda, Hiroshi (NEUTRAL;ADITJ/SWG)</dc:creator>
  <cp:lastModifiedBy>磯谷　俊明</cp:lastModifiedBy>
  <cp:revision>166</cp:revision>
  <cp:lastPrinted>2017-03-21T11:15:35Z</cp:lastPrinted>
  <dcterms:created xsi:type="dcterms:W3CDTF">2016-06-30T04:27:38Z</dcterms:created>
  <dcterms:modified xsi:type="dcterms:W3CDTF">2017-04-05T11:13:28Z</dcterms:modified>
</cp:coreProperties>
</file>